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7.xml" ContentType="application/vnd.openxmlformats-officedocument.presentationml.tags+xml"/>
  <Override PartName="/ppt/notesSlides/notesSlide37.xml" ContentType="application/vnd.openxmlformats-officedocument.presentationml.notesSlide+xml"/>
  <Override PartName="/ppt/tags/tag2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9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30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31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32.xml" ContentType="application/vnd.openxmlformats-officedocument.presentationml.tags+xml"/>
  <Override PartName="/ppt/notesSlides/notesSlide64.xml" ContentType="application/vnd.openxmlformats-officedocument.presentationml.notesSlide+xml"/>
  <Override PartName="/ppt/tags/tag33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34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?>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32" r:id="rId2"/>
  </p:sldMasterIdLst>
  <p:notesMasterIdLst>
    <p:notesMasterId r:id="rId77"/>
  </p:notesMasterIdLst>
  <p:sldIdLst>
    <p:sldId id="513" r:id="rId3"/>
    <p:sldId id="730" r:id="rId4"/>
    <p:sldId id="1070" r:id="rId5"/>
    <p:sldId id="1071" r:id="rId6"/>
    <p:sldId id="880" r:id="rId7"/>
    <p:sldId id="1072" r:id="rId8"/>
    <p:sldId id="924" r:id="rId9"/>
    <p:sldId id="1073" r:id="rId10"/>
    <p:sldId id="1052" r:id="rId11"/>
    <p:sldId id="1054" r:id="rId12"/>
    <p:sldId id="1055" r:id="rId13"/>
    <p:sldId id="1056" r:id="rId14"/>
    <p:sldId id="1057" r:id="rId15"/>
    <p:sldId id="876" r:id="rId16"/>
    <p:sldId id="925" r:id="rId17"/>
    <p:sldId id="759" r:id="rId18"/>
    <p:sldId id="628" r:id="rId19"/>
    <p:sldId id="1058" r:id="rId20"/>
    <p:sldId id="926" r:id="rId21"/>
    <p:sldId id="927" r:id="rId22"/>
    <p:sldId id="788" r:id="rId23"/>
    <p:sldId id="928" r:id="rId24"/>
    <p:sldId id="956" r:id="rId25"/>
    <p:sldId id="930" r:id="rId26"/>
    <p:sldId id="932" r:id="rId27"/>
    <p:sldId id="886" r:id="rId28"/>
    <p:sldId id="936" r:id="rId29"/>
    <p:sldId id="955" r:id="rId30"/>
    <p:sldId id="942" r:id="rId31"/>
    <p:sldId id="957" r:id="rId32"/>
    <p:sldId id="944" r:id="rId33"/>
    <p:sldId id="946" r:id="rId34"/>
    <p:sldId id="947" r:id="rId35"/>
    <p:sldId id="948" r:id="rId36"/>
    <p:sldId id="952" r:id="rId37"/>
    <p:sldId id="966" r:id="rId38"/>
    <p:sldId id="967" r:id="rId39"/>
    <p:sldId id="968" r:id="rId40"/>
    <p:sldId id="972" r:id="rId41"/>
    <p:sldId id="976" r:id="rId42"/>
    <p:sldId id="977" r:id="rId43"/>
    <p:sldId id="978" r:id="rId44"/>
    <p:sldId id="979" r:id="rId45"/>
    <p:sldId id="980" r:id="rId46"/>
    <p:sldId id="981" r:id="rId47"/>
    <p:sldId id="987" r:id="rId48"/>
    <p:sldId id="984" r:id="rId49"/>
    <p:sldId id="985" r:id="rId50"/>
    <p:sldId id="990" r:id="rId51"/>
    <p:sldId id="995" r:id="rId52"/>
    <p:sldId id="996" r:id="rId53"/>
    <p:sldId id="1015" r:id="rId54"/>
    <p:sldId id="998" r:id="rId55"/>
    <p:sldId id="999" r:id="rId56"/>
    <p:sldId id="1009" r:id="rId57"/>
    <p:sldId id="1000" r:id="rId58"/>
    <p:sldId id="1001" r:id="rId59"/>
    <p:sldId id="1002" r:id="rId60"/>
    <p:sldId id="1003" r:id="rId61"/>
    <p:sldId id="1004" r:id="rId62"/>
    <p:sldId id="1021" r:id="rId63"/>
    <p:sldId id="1022" r:id="rId64"/>
    <p:sldId id="1035" r:id="rId65"/>
    <p:sldId id="1024" r:id="rId66"/>
    <p:sldId id="1025" r:id="rId67"/>
    <p:sldId id="1041" r:id="rId68"/>
    <p:sldId id="1026" r:id="rId69"/>
    <p:sldId id="1027" r:id="rId70"/>
    <p:sldId id="1043" r:id="rId71"/>
    <p:sldId id="1042" r:id="rId72"/>
    <p:sldId id="1044" r:id="rId73"/>
    <p:sldId id="1045" r:id="rId74"/>
    <p:sldId id="1050" r:id="rId75"/>
    <p:sldId id="291" r:id="rId76"/>
  </p:sldIdLst>
  <p:sldSz cx="9144000" cy="5143500" type="screen16x9"/>
  <p:notesSz cx="6858000" cy="9144000"/>
  <p:custDataLst>
    <p:tags r:id="rId7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Sue Livingston -X (suliving - UNICON INC at Cisco)" initials="SL-(-UIaC" lastIdx="4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3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3" autoAdjust="0"/>
    <p:restoredTop sz="84965" autoAdjust="0"/>
  </p:normalViewPr>
  <p:slideViewPr>
    <p:cSldViewPr snapToGrid="0" showGuides="1">
      <p:cViewPr varScale="1">
        <p:scale>
          <a:sx n="76" d="100"/>
          <a:sy n="76" d="100"/>
        </p:scale>
        <p:origin x="1296" y="5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gs" Target="tags/tag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?>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?>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?>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?>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?>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?>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?>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?>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?>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?>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?>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?>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?>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?>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?>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?>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?>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?>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?>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?>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?>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?>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?>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?>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?>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?>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?>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?>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?>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?>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?>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?>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?>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?>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?>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?>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?>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?>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?>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?>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?>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?>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?>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?>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?>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?>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?>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?>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?>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?>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?>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?>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?>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?>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?>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?>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?>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?>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?>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?>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?>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b="false" lang="pt-BR"/>
              <a:t>Programa da Cisco Networking Academy</a:t>
            </a:r>
          </a:p>
          <a:p>
            <a:pPr rtl="0">
              <a:buFontTx/>
              <a:buNone/>
            </a:pPr>
            <a:r>
              <a:rPr b="false" lang="pt-BR"/>
              <a:t>Introdução às redes v7.0 (ITN)</a:t>
            </a:r>
          </a:p>
          <a:p>
            <a:pPr rtl="0">
              <a:buFontTx/>
              <a:buNone/>
            </a:pPr>
            <a:r>
              <a:rPr sz="1200" b="false" lang="pt-BR"/>
              <a:t>Módulo 1: As redes de hoje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</a:t>
            </a:fld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false">
                <a:solidFill>
                  <a:prstClr val="black"/>
                </a:solidFill>
              </a:rPr>
              <a:pPr algn="r"/>
              <a:t>12</a:t>
            </a:fld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837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false">
                <a:solidFill>
                  <a:prstClr val="black"/>
                </a:solidFill>
              </a:rPr>
              <a:pPr algn="r"/>
              <a:t>13</a:t>
            </a:fld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976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b="false" lang="pt-BR"/>
              <a:t>Programa da Cisco Networking Academy</a:t>
            </a:r>
          </a:p>
          <a:p>
            <a:pPr rtl="0">
              <a:buFontTx/>
              <a:buNone/>
            </a:pPr>
            <a:r>
              <a:rPr b="false" lang="pt-BR"/>
              <a:t>Introdução às redes v7.0 (ITN)</a:t>
            </a:r>
          </a:p>
          <a:p>
            <a:pPr rtl="0">
              <a:buFontTx/>
              <a:buNone/>
            </a:pPr>
            <a:r>
              <a:rPr sz="1200" b="false" lang="pt-BR"/>
              <a:t>Módulo 1: As redes </a:t>
            </a:r>
            <a:r>
              <a:rPr sz="1200" b="false" baseline="0" lang="pt-BR"/>
              <a:t>de hoje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14</a:t>
            </a:fld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false"/>
              <a:pPr algn="r"/>
              <a:t>15</a:t>
            </a:fld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b="false" lang="pt-BR"/>
              <a:t>1 – As redes de hoje</a:t>
            </a:r>
          </a:p>
          <a:p>
            <a:pPr rtl="0"/>
            <a:r>
              <a:rPr lang="pt-BR"/>
              <a:t>1.0.2 - O que aprenderei a fazer neste módulo?</a:t>
            </a:r>
          </a:p>
        </p:txBody>
      </p:sp>
    </p:spTree>
    <p:extLst>
      <p:ext uri="{BB962C8B-B14F-4D97-AF65-F5344CB8AC3E}">
        <p14:creationId xmlns:p14="http://schemas.microsoft.com/office/powerpoint/2010/main" val="1587924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sz="1200" b="false" lang="pt-BR"/>
              <a:t>1 – As redes de hoje</a:t>
            </a:r>
          </a:p>
          <a:p>
            <a:pPr rtl="0">
              <a:buFontTx/>
              <a:buNone/>
            </a:pPr>
            <a:r>
              <a:rPr sz="1200" b="false" lang="pt-BR"/>
              <a:t>1.1 - As redes</a:t>
            </a:r>
            <a:r>
              <a:rPr sz="1200" b="false" baseline="0" lang="pt-BR"/>
              <a:t> afetam nossas vidas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16</a:t>
            </a:fld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17</a:t>
            </a:fld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1.1 - As redes afetam nossas vidas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1.1.1 — </a:t>
            </a:r>
            <a:r>
              <a:rPr lang="pt-BR"/>
              <a:t>Redes nos conectam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18</a:t>
            </a:fld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1.1 - As redes afetam nossas vidas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1.1.2 – </a:t>
            </a:r>
            <a:r>
              <a:rPr lang="pt-BR"/>
              <a:t>Vídeo - A experiência de aprendizado da Cisco Networking Academy</a:t>
            </a:r>
          </a:p>
        </p:txBody>
      </p:sp>
    </p:spTree>
    <p:extLst>
      <p:ext uri="{BB962C8B-B14F-4D97-AF65-F5344CB8AC3E}">
        <p14:creationId xmlns:p14="http://schemas.microsoft.com/office/powerpoint/2010/main" val="3070550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19</a:t>
            </a:fld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1.1 - As redes afetam nossas vidas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1.1.3</a:t>
            </a:r>
            <a:r>
              <a:rPr baseline="0" lang="pt-BR">
                <a:latin typeface="Arial" charset="0"/>
              </a:rPr>
              <a:t> Sem Fronteiras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1.2 - Componentes</a:t>
            </a:r>
            <a:r>
              <a:rPr sz="1200" kern="1200" baseline="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20</a:t>
            </a:fld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21</a:t>
            </a:fld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1.2 - Componentes</a:t>
            </a:r>
            <a:r>
              <a:rPr sz="1200" kern="1200" baseline="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1.2.1— Funções de host</a:t>
            </a: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C839C26-801B-42B6-A101-60F37FE2B0A8}" type="slidenum">
              <a:rPr sz="800" b="false"/>
              <a:pPr algn="r"/>
              <a:t>2</a:t>
            </a:fld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22</a:t>
            </a:fld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1.2 - Componentes</a:t>
            </a:r>
            <a:r>
              <a:rPr sz="1200" kern="1200" baseline="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1.2.2 - Ponto a ponto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23</a:t>
            </a:fld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1.2 - Componentes</a:t>
            </a:r>
            <a:r>
              <a:rPr sz="1200" kern="1200" baseline="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1.2.3 — Dispositivos finais</a:t>
            </a: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1.2 - Componentes</a:t>
            </a:r>
            <a:r>
              <a:rPr sz="1200" kern="1200" baseline="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1.2.4 – </a:t>
            </a:r>
            <a:r>
              <a:rPr lang="pt-BR"/>
              <a:t>Dispositivos de rede intermediários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24</a:t>
            </a:fld>
          </a:p>
        </p:txBody>
      </p:sp>
    </p:spTree>
    <p:extLst>
      <p:ext uri="{BB962C8B-B14F-4D97-AF65-F5344CB8AC3E}">
        <p14:creationId xmlns:p14="http://schemas.microsoft.com/office/powerpoint/2010/main" val="3447941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25</a:t>
            </a:fld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1.2 - Componentes</a:t>
            </a:r>
            <a:r>
              <a:rPr sz="1200" kern="1200" baseline="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1.2.5 — </a:t>
            </a:r>
            <a:r>
              <a:rPr lang="pt-BR"/>
              <a:t>Mídia de rede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lang="pt-BR">
                <a:effectLst/>
              </a:rPr>
              <a:t>1.2.6 - Verifique sua compreensão - Componentes de rede</a:t>
            </a: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Representações e topologias de rede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26</a:t>
            </a:fld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Representações e topologias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1.3.1 – Representações</a:t>
            </a:r>
            <a:r>
              <a:rPr baseline="0" lang="pt-BR">
                <a:latin typeface="Arial" charset="0"/>
              </a:rPr>
              <a:t> de Rede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27</a:t>
            </a:fld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Representações e topologias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1.3.2 - Diagramas de topologia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lang="pt-BR">
                <a:effectLst/>
              </a:rPr>
              <a:t>1.3.3 — Verifique o seu entendimento — Representação e topologias de rede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28</a:t>
            </a:fld>
          </a:p>
        </p:txBody>
      </p:sp>
    </p:spTree>
    <p:extLst>
      <p:ext uri="{BB962C8B-B14F-4D97-AF65-F5344CB8AC3E}">
        <p14:creationId xmlns:p14="http://schemas.microsoft.com/office/powerpoint/2010/main" val="4260711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comuns de redes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29</a:t>
            </a:fld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comuns de redes</a:t>
            </a:r>
          </a:p>
          <a:p>
            <a:pPr rtl="0"/>
            <a:r>
              <a:rPr lang="pt-BR"/>
              <a:t>1.4.1</a:t>
            </a:r>
            <a:r>
              <a:rPr baseline="0" lang="pt-BR"/>
              <a:t> – Redes de vários tamanhos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30</a:t>
            </a:fld>
          </a:p>
        </p:txBody>
      </p:sp>
    </p:spTree>
    <p:extLst>
      <p:ext uri="{BB962C8B-B14F-4D97-AF65-F5344CB8AC3E}">
        <p14:creationId xmlns:p14="http://schemas.microsoft.com/office/powerpoint/2010/main" val="4278440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31</a:t>
            </a:fld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comuns de redes</a:t>
            </a:r>
          </a:p>
          <a:p>
            <a:pPr rtl="0"/>
            <a:r>
              <a:rPr lang="pt-BR"/>
              <a:t>1.4.2</a:t>
            </a:r>
            <a:r>
              <a:rPr baseline="0" lang="pt-BR"/>
              <a:t> – </a:t>
            </a:r>
            <a:r>
              <a:rPr lang="pt-BR"/>
              <a:t>LANs e WANs</a:t>
            </a: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ACE20BE7-F2F3-4E26-9454-50B18F790A4E}" type="slidenum">
              <a:rPr sz="800" b="false">
                <a:ea typeface="ＭＳ Ｐゴシック" pitchFamily="34" charset="-128"/>
              </a:rPr>
              <a:pPr algn="r"/>
              <a:t>5</a:t>
            </a:fld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274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comuns de redes</a:t>
            </a:r>
          </a:p>
          <a:p>
            <a:pPr rtl="0"/>
            <a:r>
              <a:rPr lang="pt-BR"/>
              <a:t>1.4.2</a:t>
            </a:r>
            <a:r>
              <a:rPr baseline="0" lang="pt-BR"/>
              <a:t> — </a:t>
            </a:r>
            <a:r>
              <a:rPr lang="pt-BR"/>
              <a:t>LANs e WANs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32</a:t>
            </a:fld>
          </a:p>
        </p:txBody>
      </p:sp>
    </p:spTree>
    <p:extLst>
      <p:ext uri="{BB962C8B-B14F-4D97-AF65-F5344CB8AC3E}">
        <p14:creationId xmlns:p14="http://schemas.microsoft.com/office/powerpoint/2010/main" val="4260711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comuns de redes</a:t>
            </a:r>
          </a:p>
          <a:p>
            <a:pPr rtl="0"/>
            <a:r>
              <a:rPr lang="pt-BR"/>
              <a:t>1.4.3</a:t>
            </a:r>
            <a:r>
              <a:rPr baseline="0" lang="pt-BR"/>
              <a:t> — </a:t>
            </a:r>
            <a:r>
              <a:rPr lang="pt-BR">
                <a:latin typeface="Arial" charset="0"/>
              </a:rPr>
              <a:t>A </a:t>
            </a:r>
            <a:r>
              <a:rPr baseline="0" lang="pt-BR">
                <a:latin typeface="Arial" charset="0"/>
              </a:rPr>
              <a:t> Internet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33</a:t>
            </a:fld>
          </a:p>
        </p:txBody>
      </p:sp>
    </p:spTree>
    <p:extLst>
      <p:ext uri="{BB962C8B-B14F-4D97-AF65-F5344CB8AC3E}">
        <p14:creationId xmlns:p14="http://schemas.microsoft.com/office/powerpoint/2010/main" val="2343177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comuns de redes</a:t>
            </a:r>
          </a:p>
          <a:p>
            <a:pPr rtl="0"/>
            <a:r>
              <a:rPr lang="pt-BR"/>
              <a:t>1.4.4</a:t>
            </a:r>
            <a:r>
              <a:rPr baseline="0" lang="pt-BR"/>
              <a:t> </a:t>
            </a:r>
            <a:r>
              <a:rPr lang="pt-BR">
                <a:latin typeface="Arial" charset="0"/>
              </a:rPr>
              <a:t>– Intranets</a:t>
            </a:r>
            <a:r>
              <a:rPr baseline="0" lang="pt-BR">
                <a:latin typeface="Arial" charset="0"/>
              </a:rPr>
              <a:t> e Extranets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lang="pt-BR">
                <a:effectLst/>
              </a:rPr>
              <a:t>1.4.5 - Verifique sua compreensão - Tipos comuns de redes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34</a:t>
            </a:fld>
          </a:p>
        </p:txBody>
      </p:sp>
    </p:spTree>
    <p:extLst>
      <p:ext uri="{BB962C8B-B14F-4D97-AF65-F5344CB8AC3E}">
        <p14:creationId xmlns:p14="http://schemas.microsoft.com/office/powerpoint/2010/main" val="317434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Conexões à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35</a:t>
            </a:fld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Conexões à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1.5.1 – Tecnologias de acesso à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36</a:t>
            </a:fld>
          </a:p>
        </p:txBody>
      </p:sp>
    </p:spTree>
    <p:extLst>
      <p:ext uri="{BB962C8B-B14F-4D97-AF65-F5344CB8AC3E}">
        <p14:creationId xmlns:p14="http://schemas.microsoft.com/office/powerpoint/2010/main" val="3179574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Conexões à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1.5.2 – Conexões com a Internet para residências e pequenos escritórios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37</a:t>
            </a:fld>
          </a:p>
        </p:txBody>
      </p:sp>
    </p:spTree>
    <p:extLst>
      <p:ext uri="{BB962C8B-B14F-4D97-AF65-F5344CB8AC3E}">
        <p14:creationId xmlns:p14="http://schemas.microsoft.com/office/powerpoint/2010/main" val="2912629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Conexões à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1.5.3 – Conexões corporativas com a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38</a:t>
            </a:fld>
          </a:p>
        </p:txBody>
      </p:sp>
    </p:spTree>
    <p:extLst>
      <p:ext uri="{BB962C8B-B14F-4D97-AF65-F5344CB8AC3E}">
        <p14:creationId xmlns:p14="http://schemas.microsoft.com/office/powerpoint/2010/main" val="939287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Conexões à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1.5.5 - A rede convergente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39</a:t>
            </a:fld>
          </a:p>
        </p:txBody>
      </p:sp>
    </p:spTree>
    <p:extLst>
      <p:ext uri="{BB962C8B-B14F-4D97-AF65-F5344CB8AC3E}">
        <p14:creationId xmlns:p14="http://schemas.microsoft.com/office/powerpoint/2010/main" val="1016215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Conexões à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1.5.5 — A Rede Convergente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40</a:t>
            </a:fld>
          </a:p>
        </p:txBody>
      </p:sp>
    </p:spTree>
    <p:extLst>
      <p:ext uri="{BB962C8B-B14F-4D97-AF65-F5344CB8AC3E}">
        <p14:creationId xmlns:p14="http://schemas.microsoft.com/office/powerpoint/2010/main" val="2612891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Conexões à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1.5.5 – </a:t>
            </a:r>
            <a:r>
              <a:rPr lang="pt-BR"/>
              <a:t>Vídeo - Baixe e instale o Packet Tracer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41</a:t>
            </a:fld>
          </a:p>
        </p:txBody>
      </p:sp>
    </p:spTree>
    <p:extLst>
      <p:ext uri="{BB962C8B-B14F-4D97-AF65-F5344CB8AC3E}">
        <p14:creationId xmlns:p14="http://schemas.microsoft.com/office/powerpoint/2010/main" val="1686244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017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E20BE7-F2F3-4E26-9454-50B18F790A4E}" type="slidenum">
              <a:rPr kumimoji="false" sz="800" b="false" i="false" u="none" strike="noStrike" kern="1200" cap="none" spc="0" normalizeH="false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 charset="0"/>
              </a:rPr>
              <a:pPr marL="0" marR="0" lvl="0" indent="0" algn="r" defTabSz="9017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717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Conexões à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1.5.6 — </a:t>
            </a:r>
            <a:r>
              <a:rPr lang="pt-BR"/>
              <a:t>Vídeo — Introdução ao Cisco Packet Tracer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42</a:t>
            </a:fld>
          </a:p>
        </p:txBody>
      </p:sp>
    </p:spTree>
    <p:extLst>
      <p:ext uri="{BB962C8B-B14F-4D97-AF65-F5344CB8AC3E}">
        <p14:creationId xmlns:p14="http://schemas.microsoft.com/office/powerpoint/2010/main" val="127313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Conexões à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1.5.7 – </a:t>
            </a:r>
            <a:r>
              <a:rPr lang="pt-BR"/>
              <a:t>Packet Tracer – Representação da Rede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43</a:t>
            </a:fld>
          </a:p>
        </p:txBody>
      </p:sp>
    </p:spTree>
    <p:extLst>
      <p:ext uri="{BB962C8B-B14F-4D97-AF65-F5344CB8AC3E}">
        <p14:creationId xmlns:p14="http://schemas.microsoft.com/office/powerpoint/2010/main" val="35962847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confiáveis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44</a:t>
            </a:fld>
          </a:p>
        </p:txBody>
      </p:sp>
    </p:spTree>
    <p:extLst>
      <p:ext uri="{BB962C8B-B14F-4D97-AF65-F5344CB8AC3E}">
        <p14:creationId xmlns:p14="http://schemas.microsoft.com/office/powerpoint/2010/main" val="25730151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confiáveis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1.6.1 - Arquitetura de rede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45</a:t>
            </a:fld>
          </a:p>
        </p:txBody>
      </p:sp>
    </p:spTree>
    <p:extLst>
      <p:ext uri="{BB962C8B-B14F-4D97-AF65-F5344CB8AC3E}">
        <p14:creationId xmlns:p14="http://schemas.microsoft.com/office/powerpoint/2010/main" val="1251845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confiáveis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1.6.2 - Tolerância</a:t>
            </a:r>
            <a:r>
              <a:rPr baseline="0" lang="pt-BR">
                <a:latin typeface="Arial" charset="0"/>
              </a:rPr>
              <a:t> a falhas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46</a:t>
            </a:fld>
          </a:p>
        </p:txBody>
      </p:sp>
    </p:spTree>
    <p:extLst>
      <p:ext uri="{BB962C8B-B14F-4D97-AF65-F5344CB8AC3E}">
        <p14:creationId xmlns:p14="http://schemas.microsoft.com/office/powerpoint/2010/main" val="6403320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confiáveis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1.6.3 - Escalabilidade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47</a:t>
            </a:fld>
          </a:p>
        </p:txBody>
      </p:sp>
    </p:spTree>
    <p:extLst>
      <p:ext uri="{BB962C8B-B14F-4D97-AF65-F5344CB8AC3E}">
        <p14:creationId xmlns:p14="http://schemas.microsoft.com/office/powerpoint/2010/main" val="24003054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confiáveis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1.6.4 - Qualidade de serviço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48</a:t>
            </a:fld>
          </a:p>
        </p:txBody>
      </p:sp>
    </p:spTree>
    <p:extLst>
      <p:ext uri="{BB962C8B-B14F-4D97-AF65-F5344CB8AC3E}">
        <p14:creationId xmlns:p14="http://schemas.microsoft.com/office/powerpoint/2010/main" val="2415433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confiáveis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1.6.5 — Segurança de rede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lang="pt-BR">
                <a:effectLst/>
              </a:rPr>
              <a:t>1.6.6 — Verifique seu entendimento — Redes confiáveis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49</a:t>
            </a:fld>
          </a:p>
        </p:txBody>
      </p:sp>
    </p:spTree>
    <p:extLst>
      <p:ext uri="{BB962C8B-B14F-4D97-AF65-F5344CB8AC3E}">
        <p14:creationId xmlns:p14="http://schemas.microsoft.com/office/powerpoint/2010/main" val="38052331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>
              <a:buFontTx/>
              <a:buNone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50</a:t>
            </a:fld>
          </a:p>
        </p:txBody>
      </p:sp>
    </p:spTree>
    <p:extLst>
      <p:ext uri="{BB962C8B-B14F-4D97-AF65-F5344CB8AC3E}">
        <p14:creationId xmlns:p14="http://schemas.microsoft.com/office/powerpoint/2010/main" val="3065175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1.7.1 —</a:t>
            </a:r>
            <a:r>
              <a:rPr baseline="0" lang="pt-BR">
                <a:latin typeface="Arial" charset="0"/>
              </a:rPr>
              <a:t> Tendências</a:t>
            </a:r>
            <a:r>
              <a:rPr lang="pt-BR">
                <a:latin typeface="Arial" charset="0"/>
              </a:rPr>
              <a:t>recentes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51</a:t>
            </a:fld>
          </a:p>
        </p:txBody>
      </p:sp>
    </p:spTree>
    <p:extLst>
      <p:ext uri="{BB962C8B-B14F-4D97-AF65-F5344CB8AC3E}">
        <p14:creationId xmlns:p14="http://schemas.microsoft.com/office/powerpoint/2010/main" val="298840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false"/>
              <a:pPr algn="r"/>
              <a:t>7</a:t>
            </a:fld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1.7.2 - Traga seu próprio dispositivo (BYOD)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52</a:t>
            </a:fld>
          </a:p>
        </p:txBody>
      </p:sp>
    </p:spTree>
    <p:extLst>
      <p:ext uri="{BB962C8B-B14F-4D97-AF65-F5344CB8AC3E}">
        <p14:creationId xmlns:p14="http://schemas.microsoft.com/office/powerpoint/2010/main" val="976922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1.7.3 – Colaboração on-line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53</a:t>
            </a:fld>
          </a:p>
        </p:txBody>
      </p:sp>
    </p:spTree>
    <p:extLst>
      <p:ext uri="{BB962C8B-B14F-4D97-AF65-F5344CB8AC3E}">
        <p14:creationId xmlns:p14="http://schemas.microsoft.com/office/powerpoint/2010/main" val="18009945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1.7.4 - Comunicação por vídeo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54</a:t>
            </a:fld>
          </a:p>
        </p:txBody>
      </p:sp>
    </p:spTree>
    <p:extLst>
      <p:ext uri="{BB962C8B-B14F-4D97-AF65-F5344CB8AC3E}">
        <p14:creationId xmlns:p14="http://schemas.microsoft.com/office/powerpoint/2010/main" val="39926566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1.7.5 — </a:t>
            </a:r>
            <a:r>
              <a:rPr lang="pt-BR"/>
              <a:t>Vídeo — Cisco WebEx para Huddles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55</a:t>
            </a:fld>
          </a:p>
        </p:txBody>
      </p:sp>
    </p:spTree>
    <p:extLst>
      <p:ext uri="{BB962C8B-B14F-4D97-AF65-F5344CB8AC3E}">
        <p14:creationId xmlns:p14="http://schemas.microsoft.com/office/powerpoint/2010/main" val="2667196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1.7.6 - Computação em nuvem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56</a:t>
            </a:fld>
          </a:p>
        </p:txBody>
      </p:sp>
    </p:spTree>
    <p:extLst>
      <p:ext uri="{BB962C8B-B14F-4D97-AF65-F5344CB8AC3E}">
        <p14:creationId xmlns:p14="http://schemas.microsoft.com/office/powerpoint/2010/main" val="15367912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1.7.6 — Computação em nuvem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57</a:t>
            </a:fld>
          </a:p>
        </p:txBody>
      </p:sp>
    </p:spTree>
    <p:extLst>
      <p:ext uri="{BB962C8B-B14F-4D97-AF65-F5344CB8AC3E}">
        <p14:creationId xmlns:p14="http://schemas.microsoft.com/office/powerpoint/2010/main" val="9990140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1.7.7 - Tendências</a:t>
            </a:r>
            <a:r>
              <a:rPr baseline="0" lang="pt-BR">
                <a:latin typeface="Arial" charset="0"/>
              </a:rPr>
              <a:t> tecnológicas em casa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58</a:t>
            </a:fld>
          </a:p>
        </p:txBody>
      </p:sp>
    </p:spTree>
    <p:extLst>
      <p:ext uri="{BB962C8B-B14F-4D97-AF65-F5344CB8AC3E}">
        <p14:creationId xmlns:p14="http://schemas.microsoft.com/office/powerpoint/2010/main" val="3088852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1.7.8 – Rede powerline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59</a:t>
            </a:fld>
          </a:p>
        </p:txBody>
      </p:sp>
    </p:spTree>
    <p:extLst>
      <p:ext uri="{BB962C8B-B14F-4D97-AF65-F5344CB8AC3E}">
        <p14:creationId xmlns:p14="http://schemas.microsoft.com/office/powerpoint/2010/main" val="16049998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Tendências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1.7.9 – Banda larga sem fio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lang="pt-BR">
                <a:effectLst/>
              </a:rPr>
              <a:t>1.7.10 — Verifique seu entendimento — Tendências de rede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60</a:t>
            </a:fld>
          </a:p>
        </p:txBody>
      </p:sp>
    </p:spTree>
    <p:extLst>
      <p:ext uri="{BB962C8B-B14F-4D97-AF65-F5344CB8AC3E}">
        <p14:creationId xmlns:p14="http://schemas.microsoft.com/office/powerpoint/2010/main" val="33047724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Segurança de rede</a:t>
            </a:r>
          </a:p>
          <a:p>
            <a:pPr>
              <a:buFontTx/>
              <a:buNone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61</a:t>
            </a:fld>
          </a:p>
        </p:txBody>
      </p:sp>
    </p:spTree>
    <p:extLst>
      <p:ext uri="{BB962C8B-B14F-4D97-AF65-F5344CB8AC3E}">
        <p14:creationId xmlns:p14="http://schemas.microsoft.com/office/powerpoint/2010/main" val="364082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false"/>
              <a:pPr algn="r"/>
              <a:t>8</a:t>
            </a:fld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1661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Segurança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1.8.1 - Ameaças</a:t>
            </a:r>
            <a:r>
              <a:rPr baseline="0" lang="pt-BR">
                <a:latin typeface="Arial" charset="0"/>
              </a:rPr>
              <a:t> à segurança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62</a:t>
            </a:fld>
          </a:p>
        </p:txBody>
      </p:sp>
    </p:spTree>
    <p:extLst>
      <p:ext uri="{BB962C8B-B14F-4D97-AF65-F5344CB8AC3E}">
        <p14:creationId xmlns:p14="http://schemas.microsoft.com/office/powerpoint/2010/main" val="10777651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Segurança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1.8.1 – Ameaças</a:t>
            </a:r>
            <a:r>
              <a:rPr baseline="0" lang="pt-BR">
                <a:latin typeface="Arial" charset="0"/>
              </a:rPr>
              <a:t> à segurança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63</a:t>
            </a:fld>
          </a:p>
        </p:txBody>
      </p:sp>
    </p:spTree>
    <p:extLst>
      <p:ext uri="{BB962C8B-B14F-4D97-AF65-F5344CB8AC3E}">
        <p14:creationId xmlns:p14="http://schemas.microsoft.com/office/powerpoint/2010/main" val="31701275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Segurança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1.8.2 - Soluções</a:t>
            </a:r>
            <a:r>
              <a:rPr baseline="0" lang="pt-BR">
                <a:latin typeface="Arial" charset="0"/>
              </a:rPr>
              <a:t> de segurança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64</a:t>
            </a:fld>
          </a:p>
        </p:txBody>
      </p:sp>
    </p:spTree>
    <p:extLst>
      <p:ext uri="{BB962C8B-B14F-4D97-AF65-F5344CB8AC3E}">
        <p14:creationId xmlns:p14="http://schemas.microsoft.com/office/powerpoint/2010/main" val="2563796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–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Segurança de rede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1.8.2 - </a:t>
            </a:r>
            <a:r>
              <a:rPr baseline="0" lang="pt-BR">
                <a:latin typeface="Arial" charset="0"/>
              </a:rPr>
              <a:t> Soluções de segurança (Cont.) 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200" lang="pt-BR">
                <a:effectLst/>
              </a:rPr>
              <a:t>1.8.3 - Verifique sua compreensão - Segurança de rede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65</a:t>
            </a:fld>
          </a:p>
        </p:txBody>
      </p:sp>
    </p:spTree>
    <p:extLst>
      <p:ext uri="{BB962C8B-B14F-4D97-AF65-F5344CB8AC3E}">
        <p14:creationId xmlns:p14="http://schemas.microsoft.com/office/powerpoint/2010/main" val="30804635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1.9 -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O profissional de TI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66</a:t>
            </a:fld>
          </a:p>
        </p:txBody>
      </p:sp>
    </p:spTree>
    <p:extLst>
      <p:ext uri="{BB962C8B-B14F-4D97-AF65-F5344CB8AC3E}">
        <p14:creationId xmlns:p14="http://schemas.microsoft.com/office/powerpoint/2010/main" val="25240740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1.9 -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O profissional de TI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baseline="0" lang="pt-BR">
                <a:latin typeface="Arial" charset="0"/>
              </a:rPr>
              <a:t>1.9.1 - CCNA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baseline="0" lang="pt-BR">
                <a:latin typeface="Arial" charset="0"/>
              </a:rPr>
              <a:t>Diagrama de https://newsroom.cisco.com/press-release-content?type=webcontent&amp;articleId=1993077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67</a:t>
            </a:fld>
          </a:p>
        </p:txBody>
      </p:sp>
    </p:spTree>
    <p:extLst>
      <p:ext uri="{BB962C8B-B14F-4D97-AF65-F5344CB8AC3E}">
        <p14:creationId xmlns:p14="http://schemas.microsoft.com/office/powerpoint/2010/main" val="28705707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1.9 -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O profissional de TI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baseline="0" lang="pt-BR">
                <a:latin typeface="Arial" charset="0"/>
              </a:rPr>
              <a:t>1.9.2 — </a:t>
            </a:r>
            <a:r>
              <a:rPr lang="pt-BR"/>
              <a:t>Trabalhos em rede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68</a:t>
            </a:fld>
          </a:p>
        </p:txBody>
      </p:sp>
    </p:spTree>
    <p:extLst>
      <p:ext uri="{BB962C8B-B14F-4D97-AF65-F5344CB8AC3E}">
        <p14:creationId xmlns:p14="http://schemas.microsoft.com/office/powerpoint/2010/main" val="27881906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1.9 - </a:t>
            </a:r>
            <a:r>
              <a:rPr sz="12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O profissional de TI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baseline="0" lang="pt-BR">
                <a:latin typeface="Arial" charset="0"/>
              </a:rPr>
              <a:t>1.9.3 – </a:t>
            </a:r>
            <a:r>
              <a:rPr lang="pt-BR"/>
              <a:t>Laboratório - Pesquisando oportunidades de trabalho em TI e redes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69</a:t>
            </a:fld>
          </a:p>
        </p:txBody>
      </p:sp>
    </p:spTree>
    <p:extLst>
      <p:ext uri="{BB962C8B-B14F-4D97-AF65-F5344CB8AC3E}">
        <p14:creationId xmlns:p14="http://schemas.microsoft.com/office/powerpoint/2010/main" val="15643530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1.10 - </a:t>
            </a:r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Prática e 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70</a:t>
            </a:fld>
          </a:p>
        </p:txBody>
      </p:sp>
    </p:spTree>
    <p:extLst>
      <p:ext uri="{BB962C8B-B14F-4D97-AF65-F5344CB8AC3E}">
        <p14:creationId xmlns:p14="http://schemas.microsoft.com/office/powerpoint/2010/main" val="18159267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1.10 - </a:t>
            </a:r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Prática e Quiz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1.10.1</a:t>
            </a:r>
            <a:r>
              <a:rPr baseline="0" lang="pt-BR">
                <a:latin typeface="Arial" charset="0"/>
              </a:rPr>
              <a:t> – </a:t>
            </a:r>
            <a:r>
              <a:rPr lang="pt-BR"/>
              <a:t>O que eu aprendi neste módulo?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71</a:t>
            </a:fld>
          </a:p>
        </p:txBody>
      </p:sp>
    </p:spTree>
    <p:extLst>
      <p:ext uri="{BB962C8B-B14F-4D97-AF65-F5344CB8AC3E}">
        <p14:creationId xmlns:p14="http://schemas.microsoft.com/office/powerpoint/2010/main" val="207069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false"/>
              <a:pPr algn="r"/>
              <a:t>9</a:t>
            </a:fld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9690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1.10 - </a:t>
            </a:r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Prática e Quiz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1.10.1</a:t>
            </a:r>
            <a:r>
              <a:rPr baseline="0" lang="pt-BR">
                <a:latin typeface="Arial" charset="0"/>
              </a:rPr>
              <a:t> – </a:t>
            </a:r>
            <a:r>
              <a:rPr lang="pt-BR"/>
              <a:t>O que eu aprendi neste módulo? (Cont.)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1.10.2 </a:t>
            </a:r>
            <a:r>
              <a:rPr sz="1200" lang="pt-BR">
                <a:effectLst/>
              </a:rPr>
              <a:t>– Quiz</a:t>
            </a:r>
            <a:r>
              <a:rPr sz="1200" baseline="0" lang="pt-BR">
                <a:effectLst/>
              </a:rPr>
              <a:t> do Módulo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72</a:t>
            </a:fld>
          </a:p>
        </p:txBody>
      </p:sp>
    </p:spTree>
    <p:extLst>
      <p:ext uri="{BB962C8B-B14F-4D97-AF65-F5344CB8AC3E}">
        <p14:creationId xmlns:p14="http://schemas.microsoft.com/office/powerpoint/2010/main" val="2268774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6C92755B-29FD-8743-9094-C0E3A734D22E}" type="slidenum">
              <a:rPr sz="800">
                <a:solidFill>
                  <a:prstClr val="black"/>
                </a:solidFill>
              </a:rPr>
              <a:pPr/>
              <a:t>73</a:t>
            </a:fld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sz="1200" kern="1200" lang="pt-BR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As redes de hoje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Novos termos e comandos</a:t>
            </a:r>
          </a:p>
        </p:txBody>
      </p:sp>
    </p:spTree>
    <p:extLst>
      <p:ext uri="{BB962C8B-B14F-4D97-AF65-F5344CB8AC3E}">
        <p14:creationId xmlns:p14="http://schemas.microsoft.com/office/powerpoint/2010/main" val="415609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false">
                <a:solidFill>
                  <a:prstClr val="black"/>
                </a:solidFill>
              </a:rPr>
              <a:pPr algn="r"/>
              <a:t>10</a:t>
            </a:fld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196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false">
                <a:solidFill>
                  <a:prstClr val="black"/>
                </a:solidFill>
              </a:rPr>
              <a:pPr algn="r"/>
              <a:t>11</a:t>
            </a:fld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044049"/>
      </p:ext>
    </p:extLst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?>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?>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?>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90078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0594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92792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9772669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963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02326994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09486808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31436979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8553789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4045931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7125480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8294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755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 rtl="0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 rtl="0">
              <a:spcBef>
                <a:spcPts val="0"/>
              </a:spcBef>
              <a:spcAft>
                <a:spcPts val="0"/>
              </a:spcAft>
              <a:defRPr/>
            </a:pPr>
            <a:r>
              <a:rPr sz="600" lang="pt-BR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Cisco e/ou suas afiliadas. Todos os direitos reservados.   Documento confidencial da Cisco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?>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 rtl="0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493429" y="4741653"/>
            <a:ext cx="303209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 rtl="0">
              <a:spcBef>
                <a:spcPts val="0"/>
              </a:spcBef>
              <a:spcAft>
                <a:spcPts val="0"/>
              </a:spcAft>
              <a:defRPr/>
            </a:pPr>
            <a:r>
              <a:rPr sz="600" lang="pt-BR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2019, 2021 Cisco e/ou suas afiliadas. Todos os direitos reservados.   Documento confidencial da Cisco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 rtl="0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622226" y="4741653"/>
            <a:ext cx="290330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 rtl="0">
              <a:spcBef>
                <a:spcPts val="0"/>
              </a:spcBef>
              <a:spcAft>
                <a:spcPts val="0"/>
              </a:spcAft>
              <a:defRPr/>
            </a:pPr>
            <a:r>
              <a:rPr sz="600" lang="pt-BR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2019, 2021 Cisco e/ou suas afiliadas.  Todos os direitos reservados.   Documento confidencial da Cisco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425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?>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1.xml.rels><?xml version="1.0" encoding="utf-8"?>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2.xml.rels><?xml version="1.0" encoding="utf-8"?>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?>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?>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5.xml.rels><?xml version="1.0" encoding="utf-8"?>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16.xml.rels><?xml version="1.0" encoding="utf-8"?>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7.xml.rels><?xml version="1.0" encoding="utf-8"?>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18.xml.rels><?xml version="1.0" encoding="utf-8"?>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4.png"/></Relationships>
</file>

<file path=ppt/slides/_rels/slide19.xml.rels><?xml version="1.0" encoding="utf-8"?>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?>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?>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1.xml.rels><?xml version="1.0" encoding="utf-8"?>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s/_rels/slide22.xml.rels><?xml version="1.0" encoding="utf-8"?>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4" Type="http://schemas.openxmlformats.org/officeDocument/2006/relationships/image" Target="../media/image7.png"/></Relationships>
</file>

<file path=ppt/slides/_rels/slide23.xml.rels><?xml version="1.0" encoding="utf-8"?>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8.png"/></Relationships>
</file>

<file path=ppt/slides/_rels/slide24.xml.rels><?xml version="1.0" encoding="utf-8"?>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?>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4" Type="http://schemas.openxmlformats.org/officeDocument/2006/relationships/image" Target="../media/image10.png"/></Relationships>
</file>

<file path=ppt/slides/_rels/slide26.xml.rels><?xml version="1.0" encoding="utf-8"?>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7.xml.rels><?xml version="1.0" encoding="utf-8"?>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?>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9.xml.rels><?xml version="1.0" encoding="utf-8"?>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.xml.rels><?xml version="1.0" encoding="utf-8"?>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30.xml.rels><?xml version="1.0" encoding="utf-8"?>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1.xml.rels><?xml version="1.0" encoding="utf-8"?>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4" Type="http://schemas.openxmlformats.org/officeDocument/2006/relationships/image" Target="../media/image18.png"/></Relationships>
</file>

<file path=ppt/slides/_rels/slide32.xml.rels><?xml version="1.0" encoding="utf-8"?>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3.xml.rels><?xml version="1.0" encoding="utf-8"?>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?>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?>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36.xml.rels><?xml version="1.0" encoding="utf-8"?>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?>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?>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?>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26.png"/></Relationships>
</file>

<file path=ppt/slides/_rels/slide4.xml.rels><?xml version="1.0" encoding="utf-8"?>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?>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27.png"/></Relationships>
</file>

<file path=ppt/slides/_rels/slide41.xml.rels><?xml version="1.0" encoding="utf-8"?>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?>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?>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?>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45.xml.rels><?xml version="1.0" encoding="utf-8"?>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?>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?>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?>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?>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?>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50.xml.rels><?xml version="1.0" encoding="utf-8"?>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51.xml.rels><?xml version="1.0" encoding="utf-8"?>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?>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?>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?>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?>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?>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7.xml.rels><?xml version="1.0" encoding="utf-8"?>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8.xml.rels><?xml version="1.0" encoding="utf-8"?>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9.xml.rels><?xml version="1.0" encoding="utf-8"?>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?>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7.xml"/></Relationships>
</file>

<file path=ppt/slides/_rels/slide60.xml.rels><?xml version="1.0" encoding="utf-8"?>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1.xml.rels><?xml version="1.0" encoding="utf-8"?>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/Relationships>
</file>

<file path=ppt/slides/_rels/slide62.xml.rels><?xml version="1.0" encoding="utf-8"?>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3.xml.rels><?xml version="1.0" encoding="utf-8"?>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4.xml.rels><?xml version="1.0" encoding="utf-8"?>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5.xml.rels><?xml version="1.0" encoding="utf-8"?>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6.xml.rels><?xml version="1.0" encoding="utf-8"?>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67.xml.rels><?xml version="1.0" encoding="utf-8"?>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4" Type="http://schemas.openxmlformats.org/officeDocument/2006/relationships/image" Target="../media/image42.png"/></Relationships>
</file>

<file path=ppt/slides/_rels/slide68.xml.rels><?xml version="1.0" encoding="utf-8"?>
<Relationships xmlns="http://schemas.openxmlformats.org/package/2006/relationships"><Relationship Id="rId3" Type="http://schemas.openxmlformats.org/officeDocument/2006/relationships/hyperlink" TargetMode="External" Target="http://www.netacad.com/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69.xml.rels><?xml version="1.0" encoding="utf-8"?>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.xml.rels><?xml version="1.0" encoding="utf-8"?>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70.xml.rels><?xml version="1.0" encoding="utf-8"?>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71.xml.rels><?xml version="1.0" encoding="utf-8"?>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2.xml.rels><?xml version="1.0" encoding="utf-8"?>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3.xml.rels><?xml version="1.0" encoding="utf-8"?>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4.xml.rels><?xml version="1.0" encoding="utf-8"?>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.xml"/></Relationships>
</file>

<file path=ppt/slides/_rels/slide8.xml.rels><?xml version="1.0" encoding="utf-8"?>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9.xml.rels><?xml version="1.0" encoding="utf-8"?>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1219200"/>
            <a:ext cx="6557379" cy="1666626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1: As redes de hoje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497" y="3127609"/>
            <a:ext cx="5925246" cy="299001"/>
          </a:xfrm>
        </p:spPr>
        <p:txBody>
          <a:bodyPr/>
          <a:lstStyle/>
          <a:p>
            <a:pPr rtl="0"/>
            <a:r>
              <a:rPr lang="pt-BR">
                <a:solidFill>
                  <a:schemeClr val="bg2">
                    <a:lumMod val="40000"/>
                    <a:lumOff val="60000"/>
                  </a:schemeClr>
                </a:solidFill>
              </a:rPr>
              <a:t>Material do instrutor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Introdução às redes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/>
              <a:t>Módulo 1: Melhores Práticas (cont.)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798944"/>
            <a:ext cx="8853286" cy="3993954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Tópico 1.2</a:t>
            </a:r>
          </a:p>
          <a:p>
            <a:pPr lvl="1" rtl="0"/>
            <a:r>
              <a:rPr sz="1600" lang="pt-BR"/>
              <a:t>Pergunte aos alunos o que eles pensam quando alguém usa o termo “host”. O que é um “host”?</a:t>
            </a:r>
          </a:p>
          <a:p>
            <a:pPr lvl="1" rtl="0"/>
            <a:r>
              <a:rPr sz="1600" lang="pt-BR"/>
              <a:t>Discuta a diferença entre uma rede de cliente de servidor versos uma rede ponto a ponto (P2P). Pergunte aos alunos que tipo de problemas podemos ter com um P2P. </a:t>
            </a:r>
          </a:p>
          <a:p>
            <a:pPr lvl="1" rtl="0"/>
            <a:r>
              <a:rPr sz="1600" lang="pt-BR"/>
              <a:t>Em um P2P, um usuário pode compartilhar informações com alguém que realmente não deveria ter esse direito. Lembre-se que este é um modelo descentralizado que administra não pode exercer muito controle. </a:t>
            </a:r>
          </a:p>
          <a:p>
            <a:pPr lvl="1" rtl="0"/>
            <a:r>
              <a:rPr sz="1600" lang="pt-BR"/>
              <a:t>Além disso, quando uma pessoa que é o servidor não está disponível (ido para o almoço, de férias, etc.), seus recursos não estarão disponíveis para o cliente. É importante que isso seja melhor usado em redes extremamente pequenas.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198685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1394"/>
            <a:ext cx="9144000" cy="635940"/>
          </a:xfrm>
        </p:spPr>
        <p:txBody>
          <a:bodyPr/>
          <a:lstStyle/>
          <a:p>
            <a:pPr rtl="0"/>
            <a:r>
              <a:rPr lang="pt-BR"/>
              <a:t>Módulo 1: Melhores Práticas (cont.)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77334"/>
            <a:ext cx="8853286" cy="4155319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sz="1600" lang="pt-BR"/>
              <a:t>Tópico 1.3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600" lang="pt-BR"/>
              <a:t>Crie uma demonstração do Packet Tracer e consulte-a em todo o módulo ao fazer referência a conceitos introduzidos no módulo (roteadores, switches, interface, portas, conexões de mídia de rede) 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sz="1600" lang="pt-BR"/>
              <a:t>Demonstre uma topologia básica e alguns dos ícones importantes 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sz="1600" lang="pt-BR"/>
              <a:t>Reforce as diferenças entre as topologias físicas e lógicas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sz="1600" lang="pt-BR"/>
              <a:t>As analogias também podem ser boas, ao pensar em um mapa de rua, um mapa que mostra a topologia física mostraria onde estão as ruas; enquanto um mapa lógico pode mostrar quais direções o tráfego flui nas ruas, como ruas unidirecionais ou ruas em ambas as direções, etc. físico e o lógico, assim como é importante saber não só onde estão as ruas, mas também de que maneira o tráfego é permitido fluir sobre elas.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sz="1600" lang="pt-BR"/>
              <a:t>Tópico 1.4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600" lang="pt-BR"/>
              <a:t>Pergunte aos alunos que tipos de equipamentos têm em suas redes domésticas. Considere que todos esses itens estão nas maiores redes.  A diferença está na capacidade, quantidade e custo de um equipamento de empresas.</a:t>
            </a:r>
          </a:p>
          <a:p>
            <a:pPr marL="261937" lvl="2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sz="1400" dirty="0"/>
          </a:p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32120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590785"/>
          </a:xfrm>
        </p:spPr>
        <p:txBody>
          <a:bodyPr/>
          <a:lstStyle/>
          <a:p>
            <a:pPr rtl="0"/>
            <a:r>
              <a:rPr lang="pt-BR"/>
              <a:t>Módulo 1: Melhores Práticas (cont.)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555978"/>
            <a:ext cx="8853286" cy="4155319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sz="1600" lang="pt-BR"/>
              <a:t>Tópico 1.5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600" lang="pt-BR"/>
              <a:t>Pergunte à classe como eles se conectam à Internet em casa.  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600" lang="pt-BR"/>
              <a:t>Alguém se lembra da conexão via modem de acesso discado?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600" lang="pt-BR"/>
              <a:t>Pergunte à classe se algum usa um serviço de telefone VoIP empacotado de seu ISP. Este seria um exemplo de rede convergente doméstica.</a:t>
            </a:r>
          </a:p>
          <a:p>
            <a:pPr marL="0" lvl="0" indent="0" rtl="0">
              <a:lnSpc>
                <a:spcPct val="85000"/>
              </a:lnSpc>
              <a:spcBef>
                <a:spcPct val="30000"/>
              </a:spcBef>
              <a:buClr>
                <a:srgbClr val="58585B"/>
              </a:buClr>
              <a:buNone/>
            </a:pPr>
            <a:r>
              <a:rPr sz="1600" lang="pt-BR"/>
              <a:t>Tópico 1.6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  <a:buClr>
                <a:srgbClr val="58585B"/>
              </a:buClr>
            </a:pPr>
            <a:r>
              <a:rPr sz="1600" lang="pt-BR"/>
              <a:t>QoS é a capacidade de dar uma vantagem a certos tipos de tráfego. 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  <a:buClr>
                <a:srgbClr val="58585B"/>
              </a:buClr>
            </a:pPr>
            <a:r>
              <a:rPr sz="1600" lang="pt-BR"/>
              <a:t>Pergunte à aula quando gostamos de dar vantagem a algo ou a alguém, mas a todos.  Se eles não conseguem pensar em nada, pergunte se temos uma emergência, queremos que a ambulância, o caminhão de bombeiros, etc. fossem tratados como qualquer outro tráfego na estrada? 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  <a:buClr>
                <a:srgbClr val="58585B"/>
              </a:buClr>
            </a:pPr>
            <a:r>
              <a:rPr sz="1600" lang="pt-BR"/>
              <a:t>Discuta brevemente exemplos de como a confidencialidade, integridade e disponibilidade são implementadas. </a:t>
            </a:r>
          </a:p>
          <a:p>
            <a:pPr lvl="3" rtl="0">
              <a:lnSpc>
                <a:spcPct val="85000"/>
              </a:lnSpc>
              <a:spcBef>
                <a:spcPct val="30000"/>
              </a:spcBef>
              <a:buClr>
                <a:srgbClr val="58585B"/>
              </a:buClr>
            </a:pPr>
            <a:r>
              <a:rPr sz="1600" lang="pt-BR"/>
              <a:t>Confidencialidade – Criptografia</a:t>
            </a:r>
          </a:p>
          <a:p>
            <a:pPr lvl="3" rtl="0">
              <a:lnSpc>
                <a:spcPct val="85000"/>
              </a:lnSpc>
              <a:spcBef>
                <a:spcPct val="30000"/>
              </a:spcBef>
              <a:buClr>
                <a:srgbClr val="58585B"/>
              </a:buClr>
            </a:pPr>
            <a:r>
              <a:rPr sz="1600" lang="pt-BR"/>
              <a:t>Integridade – os checksums ou hash</a:t>
            </a:r>
          </a:p>
          <a:p>
            <a:pPr lvl="3" rtl="0">
              <a:lnSpc>
                <a:spcPct val="85000"/>
              </a:lnSpc>
              <a:spcBef>
                <a:spcPct val="30000"/>
              </a:spcBef>
              <a:buClr>
                <a:srgbClr val="58585B"/>
              </a:buClr>
            </a:pPr>
            <a:r>
              <a:rPr sz="1600" lang="pt-BR"/>
              <a:t>Disponibilidade – garantida com o hardware redundante, as conexões, os backups, a recuperação de desastres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8208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/>
              <a:t>Módulo 1: Melhores Práticas (cont.)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46544"/>
            <a:ext cx="8853286" cy="4155319"/>
          </a:xfrm>
        </p:spPr>
        <p:txBody>
          <a:bodyPr/>
          <a:lstStyle/>
          <a:p>
            <a:pPr marL="0" indent="0" eaLnBrk="1" hangingPunct="1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/>
              <a:t>Tópico 1.7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500" lang="pt-BR"/>
              <a:t>Peça aos alunos que discutam quais são os dispositivos de BYOD e onde isso ocorre.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500" lang="pt-BR"/>
              <a:t>Pergunte aos alunos se eles usam a Computação em nuvem e o motivo para isso.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500" lang="pt-BR"/>
              <a:t>1.7.6 – Pesquise com antecedência para ajudar a descrever uma nuvem personalizada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500" lang="pt-BR"/>
              <a:t>1.7.7 – Peça aos alunos que discutam se alguém atualmente está usando a tecnologia residencial inteligente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sz="1500" lang="pt-BR"/>
              <a:t>Quais são as outras várias possibilidades além da mencionada no currículo?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/>
              <a:t>Tópico1.8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500" lang="pt-BR"/>
              <a:t>Pergunte à classe que tipo de ameaças internas que eles podem ver como um administrador de rede.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500" lang="pt-BR"/>
              <a:t>Pergunte por que os ataques internos são tão importantes como os ataques externos óbvios.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/>
              <a:t>Tópico 1.9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500" lang="pt-BR"/>
              <a:t>Discuta as vantagens de se obter uma certificação CCNA.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sz="1500" lang="pt-BR"/>
              <a:t>Peça aos alunos que pesquisem as oportunidades existentes de trabalho com redes que exige um CCNA ou outra certificação da Cisco.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8326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751893"/>
            <a:ext cx="6672708" cy="644730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1: As redes de hoje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Introdução às redes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12812"/>
          </a:xfrm>
        </p:spPr>
        <p:txBody>
          <a:bodyPr/>
          <a:lstStyle/>
          <a:p>
            <a:pPr eaLnBrk="1" hangingPunct="1" rtl="0"/>
            <a:r>
              <a:rPr lang="pt-BR"/>
              <a:t>Objetivos do módulo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99461" y="654206"/>
            <a:ext cx="8731272" cy="827461"/>
          </a:xfrm>
        </p:spPr>
        <p:txBody>
          <a:bodyPr/>
          <a:lstStyle/>
          <a:p>
            <a:pPr marL="0" lvl="0" indent="0" defTabSz="914400" eaLnBrk="0" hangingPunct="0" rtl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sz="1400" b="true" lang="pt-BR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Título do módulo: </a:t>
            </a:r>
            <a:r>
              <a:rPr sz="1400" lang="pt-BR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As redes de hoje</a:t>
            </a:r>
          </a:p>
          <a:p>
            <a:pPr marL="0" lvl="0" indent="0" defTabSz="91440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 marL="0" lvl="0" indent="0" defTabSz="914400" eaLnBrk="0" hangingPunct="0" rtl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sz="1400" b="true" lang="pt-BR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Objetivo do módulo</a:t>
            </a:r>
            <a:r>
              <a:rPr sz="1400" lang="pt-BR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Explicar os avanços nas tecnologias modernas.</a:t>
            </a: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76305"/>
              </p:ext>
            </p:extLst>
          </p:nvPr>
        </p:nvGraphicFramePr>
        <p:xfrm>
          <a:off x="423333" y="1625600"/>
          <a:ext cx="8263467" cy="2765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17548">
                  <a:extLst>
                    <a:ext uri="{9D8B030D-6E8A-4147-A177-3AD203B41FA5}">
                      <a16:colId xmlns:a16="http://schemas.microsoft.com/office/drawing/2014/main" val="399010295"/>
                    </a:ext>
                  </a:extLst>
                </a:gridCol>
                <a:gridCol w="5345919">
                  <a:extLst>
                    <a:ext uri="{9D8B030D-6E8A-4147-A177-3AD203B41FA5}">
                      <a16:colId xmlns:a16="http://schemas.microsoft.com/office/drawing/2014/main" val="3417728144"/>
                    </a:ext>
                  </a:extLst>
                </a:gridCol>
              </a:tblGrid>
              <a:tr h="224116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Título do Tópico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Objetivo do Tópico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364302898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Redes afetam nossas vidas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Explicar como as redes afetam nossas vidas diárias.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3530891527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Componentes de rede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Explicar como os dispositivos de host e de rede são usados.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662892947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Representações e topologias de rede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Explicar as representações de rede e como elas são usadas em topologias de rede.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1283686363"/>
                  </a:ext>
                </a:extLst>
              </a:tr>
              <a:tr h="249911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Tipos comuns de redes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Comparar as características de tipos comuns de redes.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466644772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Conexões com a Internet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Explicar como LANs e WANs se interconectam com a Internet.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893854660"/>
                  </a:ext>
                </a:extLst>
              </a:tr>
              <a:tr h="287720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Redes confiáveis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Descrever os quatro requisitos básicos de uma rede confiável.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811040832"/>
                  </a:ext>
                </a:extLst>
              </a:tr>
              <a:tr h="406548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Tendências das redes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Explicar como as tendências, como BYOD (Bring Your Own Device, consumerização de TI), colaboração on-line, uso de vídeo e computação em nuvem, estão mudando a maneira de interagir.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031869363"/>
                  </a:ext>
                </a:extLst>
              </a:tr>
              <a:tr h="287720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Segurança da rede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Identificar algumas ameaças e soluções básicas de segurança para todas as redes.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746633774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O profissional de TI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100" lang="pt-BR">
                          <a:effectLst/>
                        </a:rPr>
                        <a:t>Explicar oportunidades de emprego no campo de rede.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193890563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8189466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1.1 Redes afetam nossas vidas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147012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rtl="0">
              <a:buNone/>
            </a:pPr>
            <a:r>
              <a:rPr sz="1800" lang="pt-BR"/>
              <a:t>A comunicação é quase tão importante para nós quanto nossa dependência de ar, água, comida e abrigo. No mundo de hoje, com o uso de redes, estamos conectados como nunca estivemos.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r>
              <a:rPr sz="1600" lang="pt-BR"/>
              <a:t>As redes de hoje</a:t>
            </a:r>
            <a:br>
              <a:rPr lang="en-US" altLang="en-US" dirty="0"/>
            </a:br>
            <a:r>
              <a:rPr lang="pt-BR"/>
              <a:t>Redes nos conectam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1E48970-9722-4D48-A1CA-F1B06B3C3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123237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r>
              <a:rPr sz="1600" lang="pt-BR"/>
              <a:t>As redes de hoje</a:t>
            </a:r>
            <a:br>
              <a:rPr lang="en-US" altLang="en-US" dirty="0"/>
            </a:b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592921"/>
          </a:xfrm>
        </p:spPr>
        <p:txBody>
          <a:bodyPr/>
          <a:lstStyle/>
          <a:p>
            <a:pPr rtl="0"/>
            <a:r>
              <a:rPr lang="pt-BR"/>
              <a:t>Vídeo - A experiência de aprendizado da Cisco Networking Academy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547847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Cisco Networking Academy: saiba como usamos a tecnologia para tornar o mundo um lugar melhor.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30" y="1510517"/>
            <a:ext cx="5263338" cy="300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929757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Asa Redes de Hoje</a:t>
            </a:r>
            <a:br>
              <a:rPr lang="en-US" altLang="en-US" dirty="0"/>
            </a:br>
            <a:r>
              <a:rPr lang="pt-BR"/>
              <a:t>Sem Fronteiras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905949"/>
            <a:ext cx="8853286" cy="1166043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pt-BR"/>
              <a:t>Mundo sem fronteiras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Comunidades globais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Rede humana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33" y="2167140"/>
            <a:ext cx="62293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1276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50629"/>
            <a:ext cx="9144000" cy="757551"/>
          </a:xfrm>
        </p:spPr>
        <p:txBody>
          <a:bodyPr/>
          <a:lstStyle/>
          <a:p>
            <a:pPr rtl="0"/>
            <a:r>
              <a:rPr lang="pt-BR"/>
              <a:t>Materiais do instrutor - Guia de planejamento do módulo 1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747655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Esta apresentação de PowerPoint é dividida em duas partes: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Guia de planejamento do Instrutor</a:t>
            </a:r>
          </a:p>
          <a:p>
            <a:pPr lvl="1" rtl="0"/>
            <a:r>
              <a:rPr lang="pt-BR"/>
              <a:t>Informações para ajudá-lo a se familiarizar com o módulo</a:t>
            </a:r>
          </a:p>
          <a:p>
            <a:pPr lvl="1" rtl="0"/>
            <a:r>
              <a:rPr lang="pt-BR"/>
              <a:t>Material didático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Apresentação para aulas</a:t>
            </a:r>
          </a:p>
          <a:p>
            <a:pPr lvl="1" rtl="0"/>
            <a:r>
              <a:rPr lang="pt-BR"/>
              <a:t>Slides opcionais que você pode usar em sala de aula</a:t>
            </a:r>
          </a:p>
          <a:p>
            <a:pPr lvl="1" rtl="0"/>
            <a:r>
              <a:rPr lang="pt-BR"/>
              <a:t>Começa no slide 14</a:t>
            </a:r>
          </a:p>
          <a:p>
            <a:pPr marL="142875" lvl="1" indent="0" algn="ctr" rtl="0">
              <a:buNone/>
            </a:pPr>
            <a:r>
              <a:rPr sz="1600" b="true" lang="pt-BR"/>
              <a:t>Observação</a:t>
            </a:r>
            <a:r>
              <a:rPr sz="1600" lang="pt-BR"/>
              <a:t>: Remova o Guia de planejamento desta apresentação antes de compartilhar com outra pessoa.</a:t>
            </a:r>
          </a:p>
          <a:p>
            <a:pPr marL="0" indent="0" rtl="0">
              <a:buNone/>
            </a:pPr>
            <a:r>
              <a:rPr sz="1600" b="true" lang="pt-BR">
                <a:solidFill>
                  <a:schemeClr val="accent4"/>
                </a:solidFill>
              </a:rPr>
              <a:t>Para obter ajuda e recursos adicionais,  vá para a página inicial do instrutor e os recursos do curso para este curso. Você também pode visitar o site de desenvolvimento profissional na NetAcad.com, a página oficial do Facebook da Academia de Networking da Cisco ou instrutor apenas FB Group.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Componentes de rede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33744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/>
              <a:t>Funções dehost de componentes de</a:t>
            </a:r>
            <a:r>
              <a:rPr sz="1600" lang="pt-BR"/>
              <a:t>rede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3488136" cy="4153199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Todo computador em uma rede é chamado de host ou dispositivo final.</a:t>
            </a:r>
          </a:p>
          <a:p>
            <a:pPr marL="0" indent="0" rtl="0">
              <a:buNone/>
            </a:pPr>
            <a:r>
              <a:rPr sz="1600" lang="pt-BR"/>
              <a:t>Servidores são computadores que fornecem informações aos dispositivos finais: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servidores de email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servidores web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servidor de arquivos</a:t>
            </a:r>
          </a:p>
          <a:p>
            <a:pPr marL="0" indent="0" rtl="0">
              <a:buNone/>
            </a:pPr>
            <a:r>
              <a:rPr sz="1600" lang="pt-BR"/>
              <a:t>Os clientes são computadores que enviam solicitações aos servidores para recuperar informações: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a partir de um servidor Web</a:t>
            </a:r>
          </a:p>
          <a:p>
            <a:pPr lvl="1" rtl="0"/>
            <a:r>
              <a:rPr sz="1600" lang="pt-BR"/>
              <a:t>e-mail de um servidor de e-mail</a:t>
            </a:r>
          </a:p>
          <a:p>
            <a:pPr marL="0" indent="0" rtl="0">
              <a:buNone/>
            </a:pPr>
            <a:r>
              <a:rPr lang="pt-BR"/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258333"/>
              </p:ext>
            </p:extLst>
          </p:nvPr>
        </p:nvGraphicFramePr>
        <p:xfrm>
          <a:off x="3699932" y="2370667"/>
          <a:ext cx="5300003" cy="240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16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Tipo de servidor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16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E-mail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servidor de email executa o software do servidor de email. </a:t>
                      </a:r>
                    </a:p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clientes usam</a:t>
                      </a:r>
                      <a:r>
                        <a:rPr sz="1400" b="false" i="false" kern="1200" baseline="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software cliente para acessar o e-mail.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023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servidor Web executa software de servidor web. </a:t>
                      </a:r>
                    </a:p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clientes usam software do navegador para acessar páginas da Web.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777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Arquivo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servidor de arquivos armazena arquivos corporativos e de usuário.</a:t>
                      </a:r>
                    </a:p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dispositivos cliente acessam esses arquivos.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45" y="1007532"/>
            <a:ext cx="4680156" cy="1062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330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709974"/>
          </a:xfrm>
        </p:spPr>
        <p:txBody>
          <a:bodyPr/>
          <a:lstStyle/>
          <a:p>
            <a:pPr rtl="0"/>
            <a:r>
              <a:rPr sz="1600" lang="pt-BR"/>
              <a:t>Componentes de rede</a:t>
            </a:r>
            <a:br>
              <a:rPr lang="en-US" altLang="en-US" dirty="0"/>
            </a:br>
            <a:r>
              <a:rPr lang="pt-BR"/>
              <a:t>ponto a ponto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888" y="728063"/>
            <a:ext cx="8853286" cy="803372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É possível que um dispositivo seja um cliente e um servidor em uma rede ponto a ponto. </a:t>
            </a:r>
            <a:r>
              <a:rPr lang="pt-BR"/>
              <a:t>Este tipo de design de rede é recomendado apenas para redes muito pequenas. </a:t>
            </a:r>
          </a:p>
          <a:p>
            <a:pPr marL="0" indent="0" rtl="0">
              <a:buNone/>
            </a:pPr>
            <a:r>
              <a:rPr lang="pt-BR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929" y="1643865"/>
            <a:ext cx="4222946" cy="109933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82056"/>
              </p:ext>
            </p:extLst>
          </p:nvPr>
        </p:nvGraphicFramePr>
        <p:xfrm>
          <a:off x="129888" y="2743199"/>
          <a:ext cx="8853286" cy="190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1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05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Vantagens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Desvantagens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77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b="false" i="false" lang="pt-BR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Fácil de configurar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Nenhuma administração centralizada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705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b="false" i="false" lang="pt-BR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Menos complexo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é tão segura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398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b="false" i="false" lang="pt-BR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Custo mais baixo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é escalável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398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b="false" i="false" lang="pt-BR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Usado para tarefas simples: transferência de arquivos e compartilhamento de impressoras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baseline="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Desempenho mais lento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3394145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/>
              <a:t>Dispositivosfinais</a:t>
            </a:r>
            <a:r>
              <a:rPr sz="1600" lang="pt-BR"/>
              <a:t>de componentes de rede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845557"/>
          </a:xfrm>
        </p:spPr>
        <p:txBody>
          <a:bodyPr/>
          <a:lstStyle/>
          <a:p>
            <a:pPr marL="0" lvl="1" indent="0" rtl="0">
              <a:spcBef>
                <a:spcPts val="600"/>
              </a:spcBef>
              <a:spcAft>
                <a:spcPts val="600"/>
              </a:spcAft>
              <a:buSzPct val="90000"/>
              <a:buNone/>
            </a:pPr>
            <a:r>
              <a:rPr sz="1500" lang="pt-BR"/>
              <a:t>Um dispositivo final é onde uma mensagem se origina ou onde ela é recebida. Os dados se originam em um dispositivo final, fluem pela rede e chegam a outro dispositivo final.</a:t>
            </a:r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en-US" altLang="en-US" sz="1500" dirty="0"/>
          </a:p>
          <a:p>
            <a:endParaRPr lang="en-US" altLang="en-US" dirty="0"/>
          </a:p>
          <a:p>
            <a:pPr marL="0" indent="0" rtl="0">
              <a:buNone/>
            </a:pPr>
            <a:r>
              <a:rPr lang="pt-BR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779" y="1644502"/>
            <a:ext cx="5437865" cy="292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803045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Componentes de rede</a:t>
            </a:r>
            <a:br>
              <a:rPr lang="en-US" altLang="en-US" dirty="0"/>
            </a:br>
            <a:r>
              <a:rPr lang="pt-BR"/>
              <a:t>Dispositivos de rede intermediários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66900" y="798945"/>
            <a:ext cx="7893435" cy="2419010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Um dispositivo intermediário interconecta dispositivos finais. Os exemplos incluem comutadores, pontos de acesso sem fio, roteadores e firewalls.</a:t>
            </a:r>
          </a:p>
          <a:p>
            <a:pPr marL="0" indent="0" rtl="0">
              <a:buNone/>
            </a:pPr>
            <a:r>
              <a:rPr lang="pt-BR"/>
              <a:t>O gerenciamento de dados à medida que flui através de uma rede também é o papel de um dispositivo intermediário, incluindo:</a:t>
            </a:r>
          </a:p>
          <a:p>
            <a:pPr lvl="1" rtl="0"/>
            <a:r>
              <a:rPr lang="pt-BR"/>
              <a:t>Regenerar e retransmitir sinais de dados.</a:t>
            </a:r>
          </a:p>
          <a:p>
            <a:pPr lvl="1" rtl="0"/>
            <a:r>
              <a:rPr lang="pt-BR"/>
              <a:t>Mantenha informações sobre quais caminhos existem na rede.</a:t>
            </a:r>
          </a:p>
          <a:p>
            <a:pPr lvl="1" rtl="0"/>
            <a:r>
              <a:rPr lang="pt-BR"/>
              <a:t>Notificar outros dispositivos sobre erros e falhas de comunicação.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89" y="3354142"/>
            <a:ext cx="498864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0375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Componentes de rede</a:t>
            </a:r>
            <a:br>
              <a:rPr lang="en-US" altLang="en-US" dirty="0"/>
            </a:br>
            <a:r>
              <a:rPr lang="pt-BR"/>
              <a:t>Meio fĩsico de rede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6"/>
            <a:ext cx="8743293" cy="608695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A comunicação através de uma rede é transmitida por um meio que permite a uma mensagem se deslocar da origem até o destino. </a:t>
            </a:r>
          </a:p>
          <a:p>
            <a:pPr marL="0" indent="0" rtl="0">
              <a:buNone/>
            </a:pPr>
            <a:r>
              <a:rPr lang="pt-BR"/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711649"/>
              </p:ext>
            </p:extLst>
          </p:nvPr>
        </p:nvGraphicFramePr>
        <p:xfrm>
          <a:off x="361509" y="1496375"/>
          <a:ext cx="4557822" cy="2787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126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Tipos de mídia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768">
                <a:tc>
                  <a:txBody>
                    <a:bodyPr/>
                    <a:lstStyle/>
                    <a:p>
                      <a:pPr rtl="0"/>
                      <a:r>
                        <a:rPr sz="1400" b="tru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Fios metálicos dentro de cabos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 impulsos elétricos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731">
                <a:tc>
                  <a:txBody>
                    <a:bodyPr/>
                    <a:lstStyle/>
                    <a:p>
                      <a:pPr rtl="0"/>
                      <a:r>
                        <a:rPr sz="1400" b="tru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Fibras de vidro ou plástico nos cabos (cabo de fibra óptica)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 pulsos de luz.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66">
                <a:tc>
                  <a:txBody>
                    <a:bodyPr/>
                    <a:lstStyle/>
                    <a:p>
                      <a:pPr rtl="0"/>
                      <a:r>
                        <a:rPr sz="1400" b="tru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Transmissão sem fio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 modulação de frequências específicas de ondas eletromagnéticas.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31" y="1407641"/>
            <a:ext cx="3968026" cy="2999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612945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sz="40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1.3 Representações e topologias de rede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Representações e topologias de rede</a:t>
            </a:r>
            <a:br>
              <a:rPr lang="en-US" altLang="en-US" dirty="0"/>
            </a:br>
            <a:r>
              <a:rPr lang="pt-BR"/>
              <a:t>Representações de Rede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7117" y="1152409"/>
            <a:ext cx="3997630" cy="3282194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Os diagramas de rede, muitas vezes chamados de diagramas de topologia, usam símbolos para representar os dispositivos na rede.</a:t>
            </a:r>
          </a:p>
          <a:p>
            <a:pPr marL="0" indent="0" rtl="0">
              <a:buNone/>
            </a:pPr>
            <a:r>
              <a:rPr sz="1600" lang="pt-BR"/>
              <a:t>Os termos importantes a serem conhecidos incluem:</a:t>
            </a:r>
          </a:p>
          <a:p>
            <a:pPr lvl="2" rtl="0"/>
            <a:r>
              <a:rPr sz="1600" lang="pt-BR"/>
              <a:t>Placa de rede</a:t>
            </a:r>
          </a:p>
          <a:p>
            <a:pPr lvl="2" rtl="0"/>
            <a:r>
              <a:rPr sz="1600" lang="pt-BR"/>
              <a:t>Porta Física</a:t>
            </a:r>
          </a:p>
          <a:p>
            <a:pPr lvl="2" rtl="0"/>
            <a:r>
              <a:rPr sz="1600" lang="pt-BR"/>
              <a:t>Interface</a:t>
            </a:r>
          </a:p>
          <a:p>
            <a:pPr marL="261937" lvl="2" indent="0">
              <a:buNone/>
            </a:pPr>
            <a:endParaRPr lang="en-US" sz="1600" b="1" dirty="0"/>
          </a:p>
          <a:p>
            <a:pPr marL="261937" lvl="2" indent="0" rtl="0">
              <a:buNone/>
            </a:pPr>
            <a:r>
              <a:rPr sz="1600" b="true" lang="pt-BR"/>
              <a:t>Nota</a:t>
            </a:r>
            <a:r>
              <a:rPr sz="1600" lang="pt-BR"/>
              <a:t>: Freqüentemente, os termos porta e interface são usados de forma intercambiável</a:t>
            </a:r>
          </a:p>
          <a:p>
            <a:pPr lvl="2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47" y="983570"/>
            <a:ext cx="4880311" cy="3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310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Representações e topologias de rede</a:t>
            </a:r>
            <a:br>
              <a:rPr lang="en-US" altLang="en-US" dirty="0"/>
            </a:br>
            <a:r>
              <a:rPr lang="pt-BR"/>
              <a:t>Diagramas de topologia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83940" y="797709"/>
            <a:ext cx="4062002" cy="740468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Os diagramas de topologia física ilustram a localização física de dispositivos intermediários e a instalação de cabos.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0" y="1712110"/>
            <a:ext cx="4168325" cy="26815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11703" y="756244"/>
            <a:ext cx="42322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sz="1500" lang="pt-BR">
                <a:solidFill>
                  <a:srgbClr val="000000"/>
                </a:solidFill>
              </a:rPr>
              <a:t>Os diagramas de topologia lógica ilustram dispositivos, portas e o esquema de endereçamento da rede.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16" y="1712110"/>
            <a:ext cx="3971993" cy="267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95827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sz="40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1.4 Tipos comuns de redes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977282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DBD329-AB20-664C-9697-486FE5CE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38"/>
            <a:ext cx="9144000" cy="609708"/>
          </a:xfrm>
        </p:spPr>
        <p:txBody>
          <a:bodyPr/>
          <a:lstStyle/>
          <a:p>
            <a:pPr rtl="0"/>
            <a:r>
              <a:rPr lang="pt-BR"/>
              <a:t>O que esperar neste módulo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EDE137-350D-6D47-BD51-750CD198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46366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Para facilitar a aprendizagem, os seguintes recursos dentro da GUI podem ser incluídos neste módulo: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EE699F-A87C-2246-9235-C1DFDF6B2651}"/>
              </a:ext>
            </a:extLst>
          </p:cNvPr>
          <p:cNvGraphicFramePr>
            <a:graphicFrameLocks noGrp="1"/>
          </p:cNvGraphicFramePr>
          <p:nvPr/>
        </p:nvGraphicFramePr>
        <p:xfrm>
          <a:off x="301658" y="1145310"/>
          <a:ext cx="8557528" cy="300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558">
                  <a:extLst>
                    <a:ext uri="{9D8B030D-6E8A-4147-A177-3AD203B41FA5}">
                      <a16:colId xmlns:a16="http://schemas.microsoft.com/office/drawing/2014/main" val="200107645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648404099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Recurso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10602"/>
                  </a:ext>
                </a:extLst>
              </a:tr>
              <a:tr h="331556">
                <a:tc>
                  <a:txBody>
                    <a:bodyPr/>
                    <a:lstStyle/>
                    <a:p>
                      <a:pPr algn="l" fontAlgn="b" rtl="0"/>
                      <a:r>
                        <a:rPr sz="1400" b="false" i="false" u="none" strike="noStrike" lang="pt-BR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Expor os alunos a novas competências e conceitos.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35149"/>
                  </a:ext>
                </a:extLst>
              </a:tr>
              <a:tr h="37941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400" b="false" i="false" u="none" strike="noStrike" lang="pt-BR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Vídeos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Exponha os alunos a novas habilidades e conceitos.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7650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400" b="false" i="false" u="none" strike="noStrike" lang="pt-BR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Verifique seu entendimento (CYU)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Questionário online por tópico para ajudar os alunos a avaliar a compreensão do conteúdo.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586054"/>
                  </a:ext>
                </a:extLst>
              </a:tr>
              <a:tr h="178145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400" b="false" i="false" u="none" strike="noStrike" lang="pt-BR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Atividades Interativas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Uma variedade de formatos para ajudar os alunos a avaliar a compreensão do conteúdo.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03549"/>
                  </a:ext>
                </a:extLst>
              </a:tr>
              <a:tr h="215293">
                <a:tc>
                  <a:txBody>
                    <a:bodyPr/>
                    <a:lstStyle/>
                    <a:p>
                      <a:pPr algn="l" fontAlgn="b" rtl="0"/>
                      <a:r>
                        <a:rPr sz="1400" b="false" i="false" u="none" strike="noStrike" lang="pt-BR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Verificador de Sintaxe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Pequenas simulações que expõem os alunos à linha de comando da Cisco para praticar habilidades de configuração.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331658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 rtl="0"/>
                      <a:r>
                        <a:rPr sz="1400" b="false" i="false" u="none" strike="noStrike" lang="pt-BR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 do PT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Atividades de simulação e modelagem projetadas para explorar, adquirir, reforçar e expandir habilidades.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3155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15396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pPr rtl="0"/>
            <a:r>
              <a:rPr sz="1600" lang="pt-BR"/>
              <a:t>Tipos comuns de</a:t>
            </a:r>
            <a:br>
              <a:rPr lang="en-US" altLang="en-US" sz="1600" dirty="0"/>
            </a:br>
            <a:r>
              <a:rPr lang="pt-BR"/>
              <a:t>redes de vários tamanhos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757551"/>
            <a:ext cx="4401766" cy="3950636"/>
          </a:xfrm>
        </p:spPr>
        <p:txBody>
          <a:bodyPr/>
          <a:lstStyle/>
          <a:p>
            <a:pPr eaLnBrk="1" hangingPunct="1" rtl="0">
              <a:buFont typeface="Arial" panose="020B0604020202020204" pitchFamily="34" charset="0"/>
              <a:buChar char="•"/>
            </a:pPr>
            <a:r>
              <a:rPr sz="1700" lang="pt-BR"/>
              <a:t>Redes domésticas pequenas – conectam alguns computadores entre si e à Internet</a:t>
            </a:r>
          </a:p>
          <a:p>
            <a:pPr eaLnBrk="1" hangingPunct="1" rtl="0">
              <a:buFont typeface="Arial" panose="020B0604020202020204" pitchFamily="34" charset="0"/>
              <a:buChar char="•"/>
            </a:pPr>
            <a:r>
              <a:rPr sz="1700" lang="pt-BR"/>
              <a:t>Home office/home office pequenos – permite que o computador dentro de uma residência ou escritório remoto se conecte a uma rede corporativa</a:t>
            </a:r>
          </a:p>
          <a:p>
            <a:pPr eaLnBrk="1" hangingPunct="1" rtl="0">
              <a:buFont typeface="Arial" panose="020B0604020202020204" pitchFamily="34" charset="0"/>
              <a:buChar char="•"/>
            </a:pPr>
            <a:r>
              <a:rPr sz="1700" lang="pt-BR"/>
              <a:t>Redes médias a grandes – muitos locais com centenas ou milhares de computadores interconectados</a:t>
            </a:r>
          </a:p>
          <a:p>
            <a:pPr eaLnBrk="1" hangingPunct="1" rtl="0">
              <a:buFont typeface="Arial" panose="020B0604020202020204" pitchFamily="34" charset="0"/>
              <a:buChar char="•"/>
            </a:pPr>
            <a:r>
              <a:rPr sz="1700" lang="pt-BR"/>
              <a:t>Redes mundiais - conecta centenas de milhões de computadores em todo o mundo - como a Internet</a:t>
            </a:r>
          </a:p>
          <a:p>
            <a:pPr lvl="1"/>
            <a:endParaRPr lang="en-US" altLang="en-US" sz="15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310756"/>
            <a:ext cx="4344344" cy="3693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r>
              <a:rPr lang="pt-BR"/>
              <a:t>       </a:t>
            </a:r>
            <a:r>
              <a:rPr sz="1600" lang="pt-BR"/>
              <a:t>Pequeno Home SOHO</a:t>
            </a:r>
          </a:p>
        </p:txBody>
      </p:sp>
      <p:pic>
        <p:nvPicPr>
          <p:cNvPr id="3074" name="Picture 2" descr="this is the image’s 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9" y="757551"/>
            <a:ext cx="2103105" cy="153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1qjbjciwpxftb.cloudfront.net/courses/ccna1/networking-today/5_common-types-of-networks/assets/1_chunk/media--Small-Home-Office-Net--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84" y="757551"/>
            <a:ext cx="2090460" cy="153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173" y="4303795"/>
            <a:ext cx="416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/>
              <a:t>   </a:t>
            </a:r>
            <a:r>
              <a:rPr sz="1600" lang="pt-BR"/>
              <a:t>Médio/Grande Mundo</a:t>
            </a:r>
          </a:p>
        </p:txBody>
      </p:sp>
      <p:pic>
        <p:nvPicPr>
          <p:cNvPr id="3078" name="Picture 6" descr="this is the image’s alt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8" y="2699263"/>
            <a:ext cx="2103105" cy="16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83" y="2680088"/>
            <a:ext cx="2090461" cy="160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83076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709974"/>
          </a:xfrm>
        </p:spPr>
        <p:txBody>
          <a:bodyPr/>
          <a:lstStyle/>
          <a:p>
            <a:pPr rtl="0"/>
            <a:r>
              <a:rPr sz="1600" lang="pt-BR"/>
              <a:t>Tipos comuns de redes</a:t>
            </a:r>
            <a:br>
              <a:rPr lang="en-US" altLang="en-US" dirty="0"/>
            </a:br>
            <a:r>
              <a:rPr lang="pt-BR"/>
              <a:t>LANs e WANs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889" y="728061"/>
            <a:ext cx="3995544" cy="3702690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As infra-estruturas de rede variam muito em termos de: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Tamanho da área coberta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Número de usuários conectados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Número e tipos de serviços disponíveis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Área de responsabilidade</a:t>
            </a:r>
          </a:p>
          <a:p>
            <a:pPr marL="142875" lvl="1" indent="0">
              <a:buNone/>
            </a:pPr>
            <a:endParaRPr lang="en-US" altLang="en-US" sz="1600" dirty="0"/>
          </a:p>
          <a:p>
            <a:pPr marL="0" indent="0" rtl="0">
              <a:buNone/>
            </a:pPr>
            <a:r>
              <a:rPr sz="1600" lang="pt-BR"/>
              <a:t>Os dois tipos mais comuns de redes são: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LAN (Local Area Network, Rede local)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Rede de área ampla (WAN). </a:t>
            </a:r>
          </a:p>
          <a:p>
            <a:pPr marL="0" indent="0" rtl="0">
              <a:buNone/>
            </a:pPr>
            <a:r>
              <a:rPr lang="pt-BR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432" y="751368"/>
            <a:ext cx="4885003" cy="3601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47469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Tipos comuns de redes </a:t>
            </a:r>
            <a:br>
              <a:rPr lang="en-US" altLang="en-US" dirty="0"/>
            </a:br>
            <a:r>
              <a:rPr lang="pt-BR"/>
              <a:t>LANs e WANs (cont.)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83940" y="797709"/>
            <a:ext cx="4062002" cy="559699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Uma LAN é uma infraestrutura de rede que abrange uma pequena área geográfica. 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80" y="1357408"/>
            <a:ext cx="2556289" cy="1344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98060" y="742868"/>
            <a:ext cx="4232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sz="1600" lang="pt-BR">
                <a:solidFill>
                  <a:srgbClr val="000000"/>
                </a:solidFill>
              </a:rPr>
              <a:t>Uma WAN é uma infraestrutura de rede que abrange uma ampla área geográfica.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50" y="1366630"/>
            <a:ext cx="3500526" cy="141292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28832"/>
              </p:ext>
            </p:extLst>
          </p:nvPr>
        </p:nvGraphicFramePr>
        <p:xfrm>
          <a:off x="396580" y="2779550"/>
          <a:ext cx="8385544" cy="1699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3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81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LAN (Local Area Network)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WAN (Wide Area Network)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Interconecte dispositivos finais em uma área limitada.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Interconecte LANs em áreas geográficas amplas.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Administrado por uma única organização ou indivíduo.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Normalmente</a:t>
                      </a:r>
                      <a:r>
                        <a:rPr sz="1400" b="false" i="false" kern="1200" baseline="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um</a:t>
                      </a:r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ministrado por um</a:t>
                      </a:r>
                      <a:r>
                        <a:rPr sz="1400" b="false" i="false" kern="1200" baseline="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ou mais</a:t>
                      </a:r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provedores de serviços.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Forneça largura de banda de alta velocidade aos dispositivos internos.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sz="1400" b="false" i="false" kern="1200" lang="pt-BR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Geralmente, fornece links de velocidade mais lenta entre LANs.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0477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Tipos comuns de redes</a:t>
            </a:r>
            <a:br>
              <a:rPr lang="en-US" altLang="en-US" dirty="0"/>
            </a:br>
            <a:r>
              <a:rPr lang="pt-BR"/>
              <a:t>A Internet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2284" y="798944"/>
            <a:ext cx="4170316" cy="4054993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A internet é uma coleção mundial de LANs e WANs interconectadas.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sz="1600" lang="pt-BR"/>
              <a:t>As LANs estão conectadas entre si usando as WANs.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sz="1600" lang="pt-BR"/>
              <a:t>As WANs podem usar fios de cobre, cabos de fibra ótica e transmissões sem fio.</a:t>
            </a:r>
          </a:p>
          <a:p>
            <a:pPr marL="0" indent="0" rtl="0">
              <a:buNone/>
            </a:pPr>
            <a:r>
              <a:rPr sz="1600" lang="pt-BR"/>
              <a:t>A internet não é de propriedade de nenhum indivíduo ou grupo. Os seguintes grupos foram desenvolvidos para ajudar a manter a estrutura na internet:</a:t>
            </a:r>
          </a:p>
          <a:p>
            <a:pPr lvl="1" rtl="0"/>
            <a:r>
              <a:rPr sz="1600" lang="pt-BR"/>
              <a:t>IETF</a:t>
            </a:r>
          </a:p>
          <a:p>
            <a:pPr lvl="1" rtl="0"/>
            <a:r>
              <a:rPr sz="1600" lang="pt-BR"/>
              <a:t>ICANN</a:t>
            </a:r>
          </a:p>
          <a:p>
            <a:pPr lvl="1" rtl="0"/>
            <a:r>
              <a:rPr sz="1600" lang="pt-BR"/>
              <a:t>IAB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643" y="798944"/>
            <a:ext cx="4963357" cy="32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812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Tipos comuns de</a:t>
            </a:r>
            <a:br>
              <a:rPr lang="en-US" altLang="en-US" dirty="0"/>
            </a:br>
            <a:r>
              <a:rPr lang="pt-BR"/>
              <a:t>intranets e extranets</a:t>
            </a:r>
            <a:r>
              <a:rPr sz="1600" lang="pt-BR"/>
              <a:t>de redes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648200" y="1109134"/>
            <a:ext cx="4067783" cy="3019294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Uma intranet é uma coleção particular de LANs e WANs internas a uma organização que deve ser acessível apenas aos membros da organização ou a outras pessoas com autorização.</a:t>
            </a:r>
          </a:p>
          <a:p>
            <a:pPr marL="0" indent="0" rtl="0">
              <a:buNone/>
            </a:pPr>
            <a:r>
              <a:rPr sz="1600" lang="pt-BR"/>
              <a:t>Uma empresa pode usar uma Extranet para fornecer acesso seguro à sua rede aos indivíduos que trabalham em diferentes empresas, mas precisam acessar os dados em sua rede.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0" y="864987"/>
            <a:ext cx="3791190" cy="37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206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sz="40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1.5 Conexões à 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01695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Conexões à Internet</a:t>
            </a:r>
            <a:br>
              <a:rPr lang="en-US" altLang="en-US" dirty="0"/>
            </a:br>
            <a:r>
              <a:rPr lang="pt-BR"/>
              <a:t>Tecnologias de acesso à Internet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69846" y="500395"/>
            <a:ext cx="3822971" cy="4266338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Existem várias maneiras de conectar usuários e organizações à Internet:</a:t>
            </a:r>
          </a:p>
          <a:p>
            <a:pPr lvl="1" rtl="0"/>
            <a:r>
              <a:rPr sz="1600" lang="pt-BR"/>
              <a:t>Os serviços populares para usuários domésticos e pequenos escritórios incluem cabo de banda larga, linha de assinante digital banda larga (DSL), WANs sem fio e serviços móveis.</a:t>
            </a:r>
          </a:p>
          <a:p>
            <a:pPr lvl="1" rtl="0"/>
            <a:r>
              <a:rPr sz="1600" lang="pt-BR"/>
              <a:t>As empresas precisam de conexões mais rápidas para oferecer suporte a telefones IP, videoconferência e armazenamento de data center.</a:t>
            </a:r>
          </a:p>
          <a:p>
            <a:pPr lvl="1" rtl="0"/>
            <a:r>
              <a:rPr sz="1600" lang="pt-BR"/>
              <a:t>As interconexões de nível empresarial são geralmente fornecidas por provedores de serviços (SP) e podem incluir: DSL empresarial, linhas dedicadas e Metro Ethernet.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" y="943684"/>
            <a:ext cx="50673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0856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rtl="0"/>
            <a:r>
              <a:rPr sz="1600" lang="pt-BR"/>
              <a:t>Conexões à Internet</a:t>
            </a:r>
            <a:br>
              <a:rPr lang="en-US" altLang="en-US" dirty="0"/>
            </a:br>
            <a:r>
              <a:rPr lang="pt-BR"/>
              <a:t>Conexões à Internet para residências e pequenos escritórios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803257"/>
              </p:ext>
            </p:extLst>
          </p:nvPr>
        </p:nvGraphicFramePr>
        <p:xfrm>
          <a:off x="4690378" y="798513"/>
          <a:ext cx="4277319" cy="3801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04">
                  <a:extLst>
                    <a:ext uri="{9D8B030D-6E8A-4147-A177-3AD203B41FA5}">
                      <a16:colId xmlns:a16="http://schemas.microsoft.com/office/drawing/2014/main" val="4198409785"/>
                    </a:ext>
                  </a:extLst>
                </a:gridCol>
                <a:gridCol w="3117615">
                  <a:extLst>
                    <a:ext uri="{9D8B030D-6E8A-4147-A177-3AD203B41FA5}">
                      <a16:colId xmlns:a16="http://schemas.microsoft.com/office/drawing/2014/main" val="3545066263"/>
                    </a:ext>
                  </a:extLst>
                </a:gridCol>
              </a:tblGrid>
              <a:tr h="480706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Conexão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48751"/>
                  </a:ext>
                </a:extLst>
              </a:tr>
              <a:tr h="833779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Cabo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Internet de alta largura de banda, sempre ativada, oferecida por provedores de serviços de televisão a cabo.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62995"/>
                  </a:ext>
                </a:extLst>
              </a:tr>
              <a:tr h="645506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alta largura de banda, sempre ativada, conexão à Internet que passa por uma linha telefônica.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90024"/>
                  </a:ext>
                </a:extLst>
              </a:tr>
              <a:tr h="575189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Celular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usa uma rede de telefone celular para se conectar à internet.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65591"/>
                  </a:ext>
                </a:extLst>
              </a:tr>
              <a:tr h="535259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Satélite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maior benefício para áreas rurais sem provedores de serviços de Internet.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37403"/>
                  </a:ext>
                </a:extLst>
              </a:tr>
              <a:tr h="645506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Conexão discada (dial-up)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uma opção barata e de baixa largura de banda usando um modem.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92488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" y="798512"/>
            <a:ext cx="4684802" cy="30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42256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962933" cy="757551"/>
          </a:xfrm>
        </p:spPr>
        <p:txBody>
          <a:bodyPr/>
          <a:lstStyle/>
          <a:p>
            <a:pPr rtl="0"/>
            <a:r>
              <a:rPr sz="1600" lang="pt-BR"/>
              <a:t>Conexões à Internet</a:t>
            </a:r>
            <a:br>
              <a:rPr lang="en-US" altLang="en-US" dirty="0"/>
            </a:br>
            <a:r>
              <a:rPr lang="pt-BR"/>
              <a:t>Conexões Corporativas com a Internet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804964"/>
            <a:ext cx="4162333" cy="1461943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As conexões de negócios corporativas podem exigir:</a:t>
            </a:r>
          </a:p>
          <a:p>
            <a:pPr lvl="1" rtl="0"/>
            <a:r>
              <a:rPr sz="1600" lang="pt-BR"/>
              <a:t>maior largura de banda </a:t>
            </a:r>
          </a:p>
          <a:p>
            <a:pPr lvl="1" rtl="0"/>
            <a:r>
              <a:rPr sz="1600" lang="pt-BR"/>
              <a:t>conexões dedicadas</a:t>
            </a:r>
          </a:p>
          <a:p>
            <a:pPr lvl="1" rtl="0"/>
            <a:r>
              <a:rPr sz="1600" lang="pt-BR"/>
              <a:t>serviços gerenciados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2354926"/>
            <a:ext cx="3968101" cy="245775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926614"/>
              </p:ext>
            </p:extLst>
          </p:nvPr>
        </p:nvGraphicFramePr>
        <p:xfrm>
          <a:off x="4690378" y="798514"/>
          <a:ext cx="4277319" cy="3809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04">
                  <a:extLst>
                    <a:ext uri="{9D8B030D-6E8A-4147-A177-3AD203B41FA5}">
                      <a16:colId xmlns:a16="http://schemas.microsoft.com/office/drawing/2014/main" val="4198409785"/>
                    </a:ext>
                  </a:extLst>
                </a:gridCol>
                <a:gridCol w="3117615">
                  <a:extLst>
                    <a:ext uri="{9D8B030D-6E8A-4147-A177-3AD203B41FA5}">
                      <a16:colId xmlns:a16="http://schemas.microsoft.com/office/drawing/2014/main" val="3545066263"/>
                    </a:ext>
                  </a:extLst>
                </a:gridCol>
              </a:tblGrid>
              <a:tr h="503117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Tipo de conexão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48751"/>
                  </a:ext>
                </a:extLst>
              </a:tr>
              <a:tr h="1067301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Linha dedicada privada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Esses são circuitos reservados na rede do provedor de serviços que conectam escritórios distantes com redes privadas de voz e / ou dados.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62995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Ethernet WAN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Isso estende a tecnologia de acesso à LAN na WAN.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90024"/>
                  </a:ext>
                </a:extLst>
              </a:tr>
              <a:tr h="872650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DSL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O DSL comercial está disponível em vários formatos, incluindo SDSL (Symmetric Digital Subscriber Lines).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65591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rtl="0"/>
                      <a:r>
                        <a:rPr lang="pt-BR"/>
                        <a:t>Satélite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/>
                        <a:t>Isso pode fornecer uma conexão quando uma solução com fio não está disponível.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3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13772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3871387" cy="757551"/>
          </a:xfrm>
        </p:spPr>
        <p:txBody>
          <a:bodyPr/>
          <a:lstStyle/>
          <a:p>
            <a:pPr rtl="0"/>
            <a:r>
              <a:rPr sz="1600" lang="pt-BR"/>
              <a:t>Conexões à Internet</a:t>
            </a:r>
            <a:br>
              <a:rPr lang="en-US" altLang="en-US" dirty="0"/>
            </a:br>
            <a:r>
              <a:rPr lang="pt-BR"/>
              <a:t>A Rede Convergente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1069128"/>
            <a:ext cx="3871387" cy="2619624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Antes das redes convergentes, uma organização teria sido conectada separadamente para telefone, vídeo e dados. Cada uma dessas redes usaria tecnologias diferentes para transmitir o sinal. </a:t>
            </a:r>
          </a:p>
          <a:p>
            <a:pPr marL="0" indent="0" rtl="0">
              <a:buNone/>
            </a:pPr>
            <a:r>
              <a:rPr sz="1600" lang="pt-BR"/>
              <a:t>Cada uma destas tecnologias utilizaria um conjunto diferente de regras e normas.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6" y="798944"/>
            <a:ext cx="4808118" cy="3159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147048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2D10C50B-ED86-4E5D-BD0F-658911DF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85"/>
            <a:ext cx="9144000" cy="757238"/>
          </a:xfrm>
        </p:spPr>
        <p:txBody>
          <a:bodyPr/>
          <a:lstStyle/>
          <a:p>
            <a:pPr rtl="0"/>
            <a:r>
              <a:rPr lang="pt-BR"/>
              <a:t>O que esperar neste módulo (Cont.)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1D3D35-BC84-421A-A5F0-48081A310F8E}"/>
              </a:ext>
            </a:extLst>
          </p:cNvPr>
          <p:cNvSpPr txBox="1">
            <a:spLocks/>
          </p:cNvSpPr>
          <p:nvPr/>
        </p:nvSpPr>
        <p:spPr bwMode="auto">
          <a:xfrm>
            <a:off x="106756" y="668963"/>
            <a:ext cx="8853286" cy="34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/>
              <a:t>Para facilitar a aprendizagem, os seguintes recursos podem ser incluídos neste módulo: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564A16-0E5E-4415-9C46-267DE1635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658" y="1036095"/>
            <a:ext cx="8632684" cy="343844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605805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858077" cy="757551"/>
          </a:xfrm>
        </p:spPr>
        <p:txBody>
          <a:bodyPr/>
          <a:lstStyle/>
          <a:p>
            <a:pPr rtl="0"/>
            <a:r>
              <a:rPr sz="1600" lang="pt-BR"/>
              <a:t>Conexões à Internet</a:t>
            </a:r>
            <a:br>
              <a:rPr lang="en-US" altLang="en-US" dirty="0"/>
            </a:br>
            <a:r>
              <a:rPr lang="pt-BR"/>
              <a:t>A Rede Convergente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3066" y="879499"/>
            <a:ext cx="3735870" cy="3082610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As redes de dados convergentes transportam vários serviços em um link, incluindo: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dados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Voz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Vídeo</a:t>
            </a:r>
          </a:p>
          <a:p>
            <a:pPr marL="0" indent="0" rtl="0">
              <a:buNone/>
            </a:pPr>
            <a:r>
              <a:rPr sz="1600" lang="pt-BR"/>
              <a:t>As redes convergentes podem fornecer dados, voz e vídeo na mesma infraestrutura de rede. A infraestrutura de rede usa o mesmo conjunto de regras e normas.</a:t>
            </a:r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6" y="876009"/>
            <a:ext cx="4977527" cy="3086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32430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Conexões à Internet</a:t>
            </a:r>
            <a:br>
              <a:rPr lang="en-US" dirty="0"/>
            </a:br>
            <a:r>
              <a:rPr lang="pt-BR"/>
              <a:t>Vídeo - Baixe e instale o Packet Tracer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B4726-4F97-4776-BF36-8887934D7622}"/>
              </a:ext>
            </a:extLst>
          </p:cNvPr>
          <p:cNvSpPr txBox="1"/>
          <p:nvPr/>
        </p:nvSpPr>
        <p:spPr>
          <a:xfrm>
            <a:off x="389467" y="982133"/>
            <a:ext cx="836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/>
              <a:t>Este vídeo irá demonstrar o processo de download e instalação do Packet Tracer.</a:t>
            </a:r>
          </a:p>
        </p:txBody>
      </p:sp>
    </p:spTree>
    <p:extLst>
      <p:ext uri="{BB962C8B-B14F-4D97-AF65-F5344CB8AC3E}">
        <p14:creationId xmlns:p14="http://schemas.microsoft.com/office/powerpoint/2010/main" val="303634363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5993"/>
            <a:ext cx="9144000" cy="757551"/>
          </a:xfrm>
        </p:spPr>
        <p:txBody>
          <a:bodyPr/>
          <a:lstStyle/>
          <a:p>
            <a:pPr rtl="0"/>
            <a:r>
              <a:rPr sz="1600" lang="pt-BR"/>
              <a:t>Conexões à Internet</a:t>
            </a:r>
            <a:br>
              <a:rPr lang="en-US" dirty="0"/>
            </a:br>
            <a:r>
              <a:rPr lang="pt-BR"/>
              <a:t>Vídeo - Introdução ao Cisco Packet Tracer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9B2E0-30F8-436A-97AA-D48D88BF5E7E}"/>
              </a:ext>
            </a:extLst>
          </p:cNvPr>
          <p:cNvSpPr txBox="1"/>
          <p:nvPr/>
        </p:nvSpPr>
        <p:spPr>
          <a:xfrm>
            <a:off x="228601" y="914400"/>
            <a:ext cx="783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/>
              <a:t>Este vídeo aborda o seguinte: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/>
              <a:t>Navegar na interface Packet Tracer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/>
              <a:t>Personalizar a interface do Packet Tracer</a:t>
            </a:r>
          </a:p>
        </p:txBody>
      </p:sp>
    </p:spTree>
    <p:extLst>
      <p:ext uri="{BB962C8B-B14F-4D97-AF65-F5344CB8AC3E}">
        <p14:creationId xmlns:p14="http://schemas.microsoft.com/office/powerpoint/2010/main" val="177933242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sz="1600" lang="pt-BR"/>
              <a:t>Conexões à Internet</a:t>
            </a:r>
            <a:br>
              <a:rPr lang="en-US" dirty="0"/>
            </a:br>
            <a:r>
              <a:rPr lang="pt-BR"/>
              <a:t>Packet Tracer – Representação de rede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3428499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Neste Packet Tracer, você fará o seguinte: </a:t>
            </a:r>
          </a:p>
          <a:p>
            <a:pPr lvl="1" rtl="0"/>
            <a:r>
              <a:rPr sz="1600" lang="pt-BR"/>
              <a:t>O modelo de rede nesta atividade incorpora muitas das tecnologias que você aprenderá em seus estudos para o CCNA.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 rtl="0">
              <a:buNone/>
            </a:pPr>
            <a:r>
              <a:rPr sz="1600" lang="pt-BR"/>
              <a:t> </a:t>
            </a:r>
            <a:r>
              <a:rPr sz="1600" b="true" lang="pt-BR"/>
              <a:t>Observação</a:t>
            </a:r>
            <a:r>
              <a:rPr sz="1600" lang="pt-BR"/>
              <a:t>: não é importante que você entenda tudo o que você vê e faz nesta atividade. </a:t>
            </a:r>
          </a:p>
        </p:txBody>
      </p:sp>
    </p:spTree>
    <p:extLst>
      <p:ext uri="{BB962C8B-B14F-4D97-AF65-F5344CB8AC3E}">
        <p14:creationId xmlns:p14="http://schemas.microsoft.com/office/powerpoint/2010/main" val="25081367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sz="40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1.6 Redes confiáveis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265352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sz="1600" lang="pt-BR"/>
              <a:t>Rede confiável</a:t>
            </a:r>
            <a:br>
              <a:rPr lang="en-US" altLang="en-US" dirty="0"/>
            </a:br>
            <a:r>
              <a:rPr lang="pt-BR"/>
              <a:t>Arquitetura de rede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883285" y="414868"/>
            <a:ext cx="4192621" cy="4075490"/>
          </a:xfrm>
        </p:spPr>
        <p:txBody>
          <a:bodyPr/>
          <a:lstStyle/>
          <a:p>
            <a:endParaRPr lang="en-CA" altLang="en-US" dirty="0"/>
          </a:p>
          <a:p>
            <a:pPr marL="0" indent="0" rtl="0">
              <a:buNone/>
            </a:pPr>
            <a:r>
              <a:rPr sz="1600" lang="pt-BR"/>
              <a:t>A arquitetura de rede refere-se a tecnologias que apoiam a infraestrutura responsável por transferir os dados através da rede.</a:t>
            </a:r>
          </a:p>
          <a:p>
            <a:pPr marL="0" indent="0" rtl="0">
              <a:buNone/>
            </a:pPr>
            <a:r>
              <a:rPr sz="1600" lang="pt-BR"/>
              <a:t>Há quatro características básicas que as arquiteturas subjacentes precisam abordar para atender às expectativas do usuário: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Tolerância a falhas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Escalabilidade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Qualidade de serviço (QoS)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Segurança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5" y="824344"/>
            <a:ext cx="377242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5080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875300" cy="657417"/>
          </a:xfrm>
        </p:spPr>
        <p:txBody>
          <a:bodyPr/>
          <a:lstStyle/>
          <a:p>
            <a:pPr rtl="0"/>
            <a:r>
              <a:rPr sz="1600" lang="pt-BR"/>
              <a:t>Rede confiável</a:t>
            </a:r>
            <a:br>
              <a:rPr lang="en-US" altLang="en-US" dirty="0"/>
            </a:br>
            <a:r>
              <a:rPr lang="pt-BR"/>
              <a:t>Tolerância ao erro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02765" y="698810"/>
            <a:ext cx="4174502" cy="4013508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Uma rede tolerante a falhas limita o impacto de uma falha, ao limitar o número de dispositivos afetados. Vários caminhos são necessários para tolerância a falhas.</a:t>
            </a:r>
          </a:p>
          <a:p>
            <a:pPr marL="0" indent="0" rtl="0">
              <a:buNone/>
            </a:pPr>
            <a:r>
              <a:rPr sz="1600" lang="pt-BR"/>
              <a:t>As redes confiáveis fornecem redundância implementando uma rede comutada por pacotes: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O switch de pacotes divide os dados do tráfego em pacotes que são roteados por uma rede.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Cada pacote, teoricamente, pode levar um caminho até o destino diferente.</a:t>
            </a:r>
          </a:p>
          <a:p>
            <a:pPr marL="0" indent="0" rtl="0">
              <a:buNone/>
            </a:pPr>
            <a:r>
              <a:rPr sz="1600" lang="pt-BR"/>
              <a:t>Isso não é possível com redes de switch de circuitos que estabelecem circuitos dedicados.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04" y="755961"/>
            <a:ext cx="4769261" cy="30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07193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sz="1600" lang="pt-BR"/>
              <a:t>Rede confiável</a:t>
            </a:r>
            <a:br>
              <a:rPr lang="en-US" altLang="en-US" dirty="0"/>
            </a:br>
            <a:r>
              <a:rPr lang="pt-BR"/>
              <a:t>Escalabilidade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2086" y="784034"/>
            <a:ext cx="3529770" cy="3384643"/>
          </a:xfrm>
        </p:spPr>
        <p:txBody>
          <a:bodyPr/>
          <a:lstStyle/>
          <a:p>
            <a:endParaRPr lang="en-CA" altLang="en-US" sz="1800" dirty="0"/>
          </a:p>
          <a:p>
            <a:pPr marL="0" indent="0" rtl="0">
              <a:buNone/>
            </a:pPr>
            <a:r>
              <a:rPr sz="1800" lang="pt-BR"/>
              <a:t>Uma rede escalável pode se expandir de modo rápido e fácil para comportar novos usuários e aplicações, sem causar impacto no desempenho dos serviços fornecidos aos usuários atuais.</a:t>
            </a:r>
          </a:p>
          <a:p>
            <a:pPr marL="0" indent="0" rtl="0">
              <a:buNone/>
            </a:pPr>
            <a:r>
              <a:rPr sz="1800" lang="pt-BR"/>
              <a:t>Os designers de rede seguem normas e protocolos aceitos para tornar as redes escaláveis.</a:t>
            </a:r>
          </a:p>
          <a:p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0" y="984157"/>
            <a:ext cx="5234470" cy="36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6789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056451" cy="757551"/>
          </a:xfrm>
        </p:spPr>
        <p:txBody>
          <a:bodyPr/>
          <a:lstStyle/>
          <a:p>
            <a:pPr rtl="0"/>
            <a:r>
              <a:rPr sz="1600" lang="pt-BR"/>
              <a:t>Rede confiável</a:t>
            </a:r>
            <a:br>
              <a:rPr lang="en-US" altLang="en-US" dirty="0"/>
            </a:br>
            <a:r>
              <a:rPr lang="pt-BR"/>
              <a:t>Qualidade de serviço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798944"/>
            <a:ext cx="3809042" cy="4147129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As transmissões de vídeo ao vivo e de voz requerem expectativas mais altas para esses serviços sendo entregues. </a:t>
            </a:r>
          </a:p>
          <a:p>
            <a:pPr marL="0" indent="0" rtl="0">
              <a:buNone/>
            </a:pPr>
            <a:r>
              <a:rPr lang="pt-BR"/>
              <a:t>Você já assistiu a um vídeo ao vivo com intervalos e pausas constantes? Isso acontece quando há uma maior demanda por largura de banda que a disponível – e o QoS não está configurado.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Qualidade de serviço (QoS, Quality of Service) é o mecanismo principal usado para assegurar a entrega confiável do conteúdo para todos os usuários.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/>
              <a:t>Com uma política de QoS em vigor, o roteador pode gerenciar mais facilmente o fluxo de dados e o tráfego de voz.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91" y="798944"/>
            <a:ext cx="5106266" cy="39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286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234470" cy="757551"/>
          </a:xfrm>
        </p:spPr>
        <p:txBody>
          <a:bodyPr/>
          <a:lstStyle/>
          <a:p>
            <a:pPr rtl="0"/>
            <a:r>
              <a:rPr sz="1600" lang="pt-BR"/>
              <a:t>Rede confiável</a:t>
            </a:r>
            <a:br>
              <a:rPr lang="en-US" altLang="en-US" dirty="0"/>
            </a:br>
            <a:r>
              <a:rPr lang="pt-BR"/>
              <a:t>Segurança de rede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64667" y="132511"/>
            <a:ext cx="3687122" cy="4595354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Existem dois tipos principais de segurança da rede que devem ser abordados: 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500" lang="pt-BR"/>
              <a:t>Segurança de infraestrutura de rede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sz="1400" lang="pt-BR"/>
              <a:t>Segurança física dos dispositivos de rede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sz="1400" lang="pt-BR"/>
              <a:t>Impedindo o acesso não autorizado aos dispositivos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500" lang="pt-BR"/>
              <a:t>Segurança da Informação.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sz="1400" lang="pt-BR"/>
              <a:t>Proteção de informações ou dados transmitidos pela rede</a:t>
            </a:r>
          </a:p>
          <a:p>
            <a:pPr marL="0" indent="0" rtl="0">
              <a:buNone/>
            </a:pPr>
            <a:r>
              <a:rPr lang="pt-BR"/>
              <a:t>Três metas de segurança da rede:</a:t>
            </a:r>
          </a:p>
          <a:p>
            <a:pPr lvl="1" rtl="0"/>
            <a:r>
              <a:rPr lang="pt-BR"/>
              <a:t>Confidencialidade – somente os destinatários desejados podem ler os dados</a:t>
            </a:r>
          </a:p>
          <a:p>
            <a:pPr lvl="1" rtl="0"/>
            <a:r>
              <a:rPr lang="pt-BR"/>
              <a:t>Integridade – garantia de que os dados não foram alterados durante a transmissão</a:t>
            </a:r>
          </a:p>
          <a:p>
            <a:pPr lvl="1" rtl="0"/>
            <a:r>
              <a:rPr lang="pt-BR"/>
              <a:t>Disponibilidade – garantia de que os usuários autorizados terão acesso pontual e confiável aos dados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988631"/>
            <a:ext cx="4975518" cy="36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4663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 rtl="0"/>
            <a:r>
              <a:rPr lang="pt-BR"/>
              <a:t>Verifique seu entendimento</a:t>
            </a:r>
          </a:p>
        </p:txBody>
      </p:sp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965201"/>
            <a:ext cx="8878570" cy="3643747"/>
          </a:xfrm>
        </p:spPr>
        <p:txBody>
          <a:bodyPr/>
          <a:lstStyle/>
          <a:p>
            <a:pPr rtl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As atividades "Verifique sua compreensão" são projetadas para permitir que os alunos determinem rapidamente se entendem o conteúdo e podem prosseguir ou se precisam revisar. </a:t>
            </a:r>
          </a:p>
          <a:p>
            <a:pPr rtl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Verifique se suas atividades de compreensão </a:t>
            </a:r>
            <a:r>
              <a:rPr b="true" i="true" lang="pt-BR"/>
              <a:t>não </a:t>
            </a:r>
            <a:r>
              <a:rPr lang="pt-BR"/>
              <a:t>afetam as notas do aluno.</a:t>
            </a:r>
          </a:p>
          <a:p>
            <a:pPr rtl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/>
              <a:t>Não há slides separados para essas atividades no PPT. Elas estão listadas na área de anotações do slide que aparece antes dessas atividades.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endParaRPr lang="en-US" dirty="0"/>
          </a:p>
          <a:p>
            <a:pPr eaLnBrk="1" hangingPunct="1"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357529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sz="40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1.7 Tendências de rede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053183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sz="1600" lang="pt-BR"/>
              <a:t>Tendências de rede</a:t>
            </a:r>
            <a:br>
              <a:rPr lang="en-US" altLang="en-US" dirty="0"/>
            </a:br>
            <a:r>
              <a:rPr lang="pt-BR"/>
              <a:t>Tendências recentes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22019" y="555812"/>
            <a:ext cx="3529770" cy="3810000"/>
          </a:xfrm>
        </p:spPr>
        <p:txBody>
          <a:bodyPr/>
          <a:lstStyle/>
          <a:p>
            <a:endParaRPr lang="en-CA" altLang="en-US" dirty="0"/>
          </a:p>
          <a:p>
            <a:pPr marL="0" indent="0" rtl="0">
              <a:buNone/>
            </a:pPr>
            <a:r>
              <a:rPr lang="pt-BR"/>
              <a:t>A função da rede deve ser ajustada e transformada continuamente para acompanhar as novas tecnologias e dispositivos de usuário final à medida que eles entram no mercado de forma constante. </a:t>
            </a:r>
          </a:p>
          <a:p>
            <a:pPr marL="0" indent="0" rtl="0">
              <a:buNone/>
            </a:pPr>
            <a:r>
              <a:rPr lang="pt-BR"/>
              <a:t>Várias novas tendências de rede que afetam as empresas e os consumidores: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BYOD (Bring Your Own Device)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Colaboração on-line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Comunicação por vídeo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Computação em nuvem</a:t>
            </a:r>
          </a:p>
          <a:p>
            <a:endParaRPr lang="en-CA" altLang="en-US" dirty="0"/>
          </a:p>
          <a:p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4"/>
            <a:ext cx="51720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37588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234470" cy="757551"/>
          </a:xfrm>
        </p:spPr>
        <p:txBody>
          <a:bodyPr/>
          <a:lstStyle/>
          <a:p>
            <a:pPr rtl="0"/>
            <a:r>
              <a:rPr sz="1600" lang="pt-BR"/>
              <a:t>Tendências de rede</a:t>
            </a:r>
            <a:br>
              <a:rPr lang="en-US" altLang="en-US" dirty="0"/>
            </a:br>
            <a:r>
              <a:rPr lang="pt-BR"/>
              <a:t>Traga seu próprio aparelho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22019" y="274320"/>
            <a:ext cx="3529770" cy="4315609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Traga seu próprio dispositivo (BYOD) permite que os usuários usem seus próprios dispositivos, dando-lhes mais oportunidades e maior flexibilidade. </a:t>
            </a:r>
          </a:p>
          <a:p>
            <a:pPr marL="0" indent="0" rtl="0">
              <a:buNone/>
            </a:pPr>
            <a:r>
              <a:rPr lang="pt-BR"/>
              <a:t>O BYOD permite que os usuários finais tenham liberdade para usar ferramentas pessoais, acessar informações e se comunicar usando seus:</a:t>
            </a:r>
          </a:p>
          <a:p>
            <a:pPr lvl="1" rtl="0"/>
            <a:r>
              <a:rPr lang="pt-BR"/>
              <a:t>Notebooks</a:t>
            </a:r>
          </a:p>
          <a:p>
            <a:pPr lvl="1" rtl="0"/>
            <a:r>
              <a:rPr lang="pt-BR"/>
              <a:t>Netbooks</a:t>
            </a:r>
          </a:p>
          <a:p>
            <a:pPr lvl="1" rtl="0"/>
            <a:r>
              <a:rPr lang="pt-BR"/>
              <a:t>Tablets</a:t>
            </a:r>
          </a:p>
          <a:p>
            <a:pPr lvl="1" rtl="0"/>
            <a:r>
              <a:rPr lang="pt-BR"/>
              <a:t>Smartphones</a:t>
            </a:r>
          </a:p>
          <a:p>
            <a:pPr lvl="1" rtl="0"/>
            <a:r>
              <a:rPr lang="pt-BR"/>
              <a:t>E-readers</a:t>
            </a:r>
          </a:p>
          <a:p>
            <a:pPr marL="0" indent="0" rtl="0">
              <a:buNone/>
            </a:pPr>
            <a:r>
              <a:rPr lang="pt-BR"/>
              <a:t>BYOD significa o uso de qualquer dispositivo, de qualquer propriedade e em qualquer lugar.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4" y="894229"/>
            <a:ext cx="51149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50304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617313" cy="757551"/>
          </a:xfrm>
        </p:spPr>
        <p:txBody>
          <a:bodyPr/>
          <a:lstStyle/>
          <a:p>
            <a:pPr rtl="0"/>
            <a:r>
              <a:rPr sz="1600" lang="pt-BR"/>
              <a:t>Tendências de rede</a:t>
            </a:r>
            <a:br>
              <a:rPr lang="en-US" altLang="en-US" dirty="0"/>
            </a:br>
            <a:r>
              <a:rPr lang="pt-BR"/>
              <a:t>Colaboração Online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57877" y="684643"/>
            <a:ext cx="3529770" cy="3754495"/>
          </a:xfrm>
        </p:spPr>
        <p:txBody>
          <a:bodyPr/>
          <a:lstStyle/>
          <a:p>
            <a:pPr rtl="0"/>
            <a:r>
              <a:rPr lang="pt-BR"/>
              <a:t>Colabore e trabalhe com outras pessoas na rede em projetos conjuntos.</a:t>
            </a:r>
          </a:p>
          <a:p>
            <a:pPr rtl="0"/>
            <a:r>
              <a:rPr lang="pt-BR"/>
              <a:t>As ferramentas de colaboração, incluindo o Cisco WebEx (mostrado na figura), oferecem aos usuários uma maneira de conectar e interagir instantaneamente.</a:t>
            </a:r>
          </a:p>
          <a:p>
            <a:pPr rtl="0"/>
            <a:r>
              <a:rPr lang="pt-BR"/>
              <a:t>A colaboração é uma prioridade muito alta para no mundo corporativo e acadêmico.</a:t>
            </a:r>
          </a:p>
          <a:p>
            <a:pPr rtl="0"/>
            <a:r>
              <a:rPr lang="pt-BR"/>
              <a:t>Cisco Webex Teams é uma ferramenta de colaboração multifuncional.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envie mensagens instantâneas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postar imagens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pt-BR"/>
              <a:t>postar vídeos e links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2" y="1202201"/>
            <a:ext cx="4835762" cy="27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5484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056451" cy="757551"/>
          </a:xfrm>
        </p:spPr>
        <p:txBody>
          <a:bodyPr/>
          <a:lstStyle/>
          <a:p>
            <a:pPr rtl="0"/>
            <a:r>
              <a:rPr sz="1600" lang="pt-BR"/>
              <a:t>Tendências de rede</a:t>
            </a:r>
            <a:br>
              <a:rPr lang="en-US" altLang="en-US" dirty="0"/>
            </a:br>
            <a:r>
              <a:rPr lang="pt-BR"/>
              <a:t>Comunicação por vídeo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13268" y="802758"/>
            <a:ext cx="7929584" cy="2482309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sz="1800" lang="pt-BR"/>
              <a:t>Chamadas de vídeo são feitas para qualquer pessoa, independentemente de onde eles estão localizados.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sz="1800" lang="pt-BR"/>
              <a:t>A videoconferência é uma ferramenta poderosa para se comunicar com outras pessoas.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sz="1800" lang="pt-BR"/>
              <a:t>O vídeo está se tornando um requisito crítico para uma colaboração eficaz.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sz="1800" lang="pt-BR"/>
              <a:t>Cisco TelePresence poderes é uma maneira de trabalhar onde todos, em todos os lugares</a:t>
            </a:r>
            <a:r>
              <a:rPr lang="pt-BR"/>
              <a:t>. </a:t>
            </a:r>
            <a:r>
              <a:rPr sz="1800" lang="pt-BR"/>
              <a:t> </a:t>
            </a:r>
          </a:p>
          <a:p>
            <a:pPr marL="0" indent="0">
              <a:buNone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97293219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056451" cy="757551"/>
          </a:xfrm>
        </p:spPr>
        <p:txBody>
          <a:bodyPr/>
          <a:lstStyle/>
          <a:p>
            <a:pPr rtl="0"/>
            <a:br>
              <a:rPr lang="en-US" altLang="en-US" dirty="0"/>
            </a:br>
            <a:r>
              <a:rPr lang="pt-BR"/>
              <a:t>Vídeo de Tendências de Rede — Cisco WebEx para Huddles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0079" y="798944"/>
            <a:ext cx="6811390" cy="3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5713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082966" cy="990238"/>
          </a:xfrm>
        </p:spPr>
        <p:txBody>
          <a:bodyPr/>
          <a:lstStyle/>
          <a:p>
            <a:pPr rtl="0"/>
            <a:r>
              <a:rPr sz="1600" lang="pt-BR"/>
              <a:t>Tendências de rede</a:t>
            </a:r>
            <a:br>
              <a:rPr lang="en-US" altLang="en-US" dirty="0"/>
            </a:br>
            <a:r>
              <a:rPr lang="pt-BR"/>
              <a:t>Computação em nuvem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1031631"/>
            <a:ext cx="8861997" cy="3224328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A computação em nuvem nos permite armazenar arquivos pessoais ou fazer backup de nossos dados em servidores pela Internet. </a:t>
            </a:r>
          </a:p>
          <a:p>
            <a:pPr lvl="1" rtl="0"/>
            <a:r>
              <a:rPr lang="pt-BR"/>
              <a:t>Os aplicativos também podem ser acessados usando a Nuvem.</a:t>
            </a:r>
          </a:p>
          <a:p>
            <a:pPr lvl="1" rtl="0"/>
            <a:r>
              <a:rPr lang="pt-BR"/>
              <a:t>Permite que as empresas entregem a qualquer dispositivo em qualquer lugar do mundo.</a:t>
            </a:r>
          </a:p>
          <a:p>
            <a:pPr marL="0" indent="0">
              <a:buNone/>
            </a:pPr>
            <a:endParaRPr lang="en-CA" altLang="en-US" dirty="0"/>
          </a:p>
          <a:p>
            <a:pPr marL="0" indent="0" rtl="0">
              <a:buNone/>
            </a:pPr>
            <a:r>
              <a:rPr lang="pt-BR"/>
              <a:t>A computação em nuvem é possível devido aos data centers. </a:t>
            </a:r>
          </a:p>
          <a:p>
            <a:pPr lvl="1" rtl="0"/>
            <a:r>
              <a:rPr lang="pt-BR"/>
              <a:t>Empresas menores que não podem arcar com seus próprios data centers, alugar serviços de armazenamento e servidor de maiores empresas de data center na nuvem.</a:t>
            </a:r>
          </a:p>
          <a:p>
            <a:pPr marL="0" indent="0">
              <a:buNone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741150266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753023" cy="1032033"/>
          </a:xfrm>
        </p:spPr>
        <p:txBody>
          <a:bodyPr/>
          <a:lstStyle/>
          <a:p>
            <a:pPr rtl="0"/>
            <a:r>
              <a:rPr sz="1600" lang="pt-BR"/>
              <a:t>Tendências de rede</a:t>
            </a:r>
            <a:br>
              <a:rPr lang="en-US" altLang="en-US" dirty="0"/>
            </a:br>
            <a:r>
              <a:rPr lang="pt-BR"/>
              <a:t>Computação em nuvem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2400" y="1073425"/>
            <a:ext cx="8850813" cy="3616339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Quatro tipos de nuvens: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Nuvens Públicas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sz="1600" lang="pt-BR"/>
              <a:t>Disponível para o público em geral através de um modelo de pagamento por uso ou gratuitamente.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Nuvens Particulares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sz="1600" lang="pt-BR"/>
              <a:t>Destinado a uma organização ou entidade específica, como o governo.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Nuvens Híbridas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sz="1600" lang="pt-BR"/>
              <a:t>Com dois ou mais tipos de nuvem – por exemplo, parte personalizada e parte pública.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sz="1600" lang="pt-BR"/>
              <a:t>Cada parte permanece um objeto distintivo, mas as duas estão conectadas usando a mesma arquitetura.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Nuvens personalizadas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sz="1600" lang="pt-BR"/>
              <a:t>Criado para atender às necessidades de um setor específico, como assistência médica ou mídia.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sz="1600" lang="pt-BR"/>
              <a:t>Pode ser privado ou público.</a:t>
            </a:r>
          </a:p>
          <a:p>
            <a:pPr marL="261937" lvl="2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20466046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sz="1600" lang="pt-BR"/>
              <a:t>Tendências de rede</a:t>
            </a:r>
            <a:br>
              <a:rPr lang="en-US" altLang="en-US" dirty="0"/>
            </a:br>
            <a:r>
              <a:rPr lang="pt-BR"/>
              <a:t>Tendências tecnológicas em casa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986866" y="798944"/>
            <a:ext cx="3720351" cy="3240267"/>
          </a:xfrm>
        </p:spPr>
        <p:txBody>
          <a:bodyPr/>
          <a:lstStyle/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A tecnologia residencial inteligente é uma tendência crescente que permite a integração dela em dispositivos de uso diário e, assim, a interconexão com outros dispositivos.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Os fornos podem saber a que horas deve ser preparada uma refeição para você ao comunicarem-se com a sua agenda sobre a hora agendada para você voltar para casa.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sz="1600" lang="pt-BR"/>
              <a:t>Atualmente, a tecnologia de casa inteligente está sendo desenvolvida para todos os cômodos de uma casa.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5"/>
            <a:ext cx="4796178" cy="38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0622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sz="1600" lang="pt-BR"/>
              <a:t>Tendências de rede</a:t>
            </a:r>
            <a:br>
              <a:rPr lang="en-US" altLang="en-US" dirty="0"/>
            </a:br>
            <a:r>
              <a:rPr lang="pt-BR"/>
              <a:t>Rede Powerline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42012" y="130779"/>
            <a:ext cx="3307538" cy="3524481"/>
          </a:xfrm>
        </p:spPr>
        <p:txBody>
          <a:bodyPr/>
          <a:lstStyle/>
          <a:p>
            <a:pPr lvl="1" rtl="0"/>
            <a:r>
              <a:rPr sz="1600" lang="pt-BR"/>
              <a:t>A rede Powerline pode permitir que os dispositivos se conectem a uma LAN, onde os cabos de rede de dados ou comunicações sem fio não são uma opção viável.</a:t>
            </a:r>
          </a:p>
          <a:p>
            <a:pPr lvl="1" rtl="0"/>
            <a:r>
              <a:rPr sz="1600" lang="pt-BR"/>
              <a:t>Usando um adaptador padrão powerline, os dispositivos podem se conectar à LAN onde quer que haja uma tomada elétrica ao enviar dados em determinadas frequências.</a:t>
            </a:r>
          </a:p>
          <a:p>
            <a:pPr lvl="1" rtl="0"/>
            <a:r>
              <a:rPr sz="1600" lang="pt-BR"/>
              <a:t>A rede Powerline é especialmente útil quando os pontos de acesso sem fio não conseguem alcançar todos os dispositivos em casa.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4"/>
            <a:ext cx="5354463" cy="28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062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 rtl="0"/>
            <a:r>
              <a:rPr lang="pt-BR"/>
              <a:t>Packet Tracer - Atividades do Modo Físico</a:t>
            </a: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08FDDB5E-A0F2-A445-A3E2-506D15157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" y="982690"/>
            <a:ext cx="8878570" cy="364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false" sz="1500" b="false" i="false" u="none" strike="noStrike" kern="1200" cap="none" spc="0" normalizeH="false" baseline="0" lang="pt-BR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Estas atividades são concluídas usando o Packet Tracer no Modo Físico. </a:t>
            </a:r>
          </a:p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false" sz="1500" b="false" i="false" u="none" strike="noStrike" kern="1200" cap="none" spc="0" normalizeH="false" baseline="0" lang="pt-BR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Eles são projetados para emular os laboratórios correspondentes. </a:t>
            </a:r>
          </a:p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false" sz="1500" b="false" i="false" u="none" strike="noStrike" kern="1200" cap="none" spc="0" normalizeH="false" baseline="0" lang="pt-BR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Eles podem ser usados em vez do laboratório quando o acesso ao equipamento físico não é possível. </a:t>
            </a:r>
          </a:p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false" sz="1500" b="false" i="false" u="none" strike="noStrike" kern="1200" cap="none" spc="0" normalizeH="false" baseline="0" lang="pt-BR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Essas atividades geralmente não têm o nível de andaimes que estão presentes nas atividades do PT que precedem imediatamente essas atividades.</a:t>
            </a:r>
          </a:p>
          <a:p>
            <a:pPr marL="0" marR="0" lvl="0" indent="0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  <a:p>
            <a:pPr marL="169863" marR="0" lvl="0" indent="-169863" algn="l" defTabSz="6842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8866781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875536" cy="757551"/>
          </a:xfrm>
        </p:spPr>
        <p:txBody>
          <a:bodyPr/>
          <a:lstStyle/>
          <a:p>
            <a:pPr rtl="0"/>
            <a:r>
              <a:rPr sz="1600" lang="pt-BR"/>
              <a:t>Tendências de rede</a:t>
            </a:r>
            <a:br>
              <a:rPr lang="en-US" altLang="en-US" dirty="0"/>
            </a:br>
            <a:r>
              <a:rPr lang="pt-BR"/>
              <a:t>Banda larga sem fio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27352" y="798944"/>
            <a:ext cx="3673429" cy="3528980"/>
          </a:xfrm>
        </p:spPr>
        <p:txBody>
          <a:bodyPr/>
          <a:lstStyle/>
          <a:p>
            <a:pPr marL="142875" lvl="1" indent="0" rtl="0">
              <a:buNone/>
            </a:pPr>
            <a:r>
              <a:rPr lang="pt-BR"/>
              <a:t>Além do DSL e do cabo, a conexão sem fio é outra opção usada para conectar residências e pequenas empresas à Internet.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/>
              <a:t>Mais comumente encontrado em ambientes rurais, um ISP sem fio (WISP) é um ISP que conecta os assinantes a designados access points ou hotspots.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/>
              <a:t>A banda larga sem fio é outra solução para residências e pequenas empresas.</a:t>
            </a:r>
          </a:p>
          <a:p>
            <a:pPr lvl="3" rtl="0">
              <a:buFont typeface="Arial" panose="020B0604020202020204" pitchFamily="34" charset="0"/>
              <a:buChar char="•"/>
            </a:pPr>
            <a:r>
              <a:rPr lang="pt-BR"/>
              <a:t>Usa a mesma tecnologia de celular de um Smartphone.</a:t>
            </a:r>
          </a:p>
          <a:p>
            <a:pPr lvl="3" rtl="0">
              <a:buFont typeface="Arial" panose="020B0604020202020204" pitchFamily="34" charset="0"/>
              <a:buChar char="•"/>
            </a:pPr>
            <a:r>
              <a:rPr lang="pt-BR"/>
              <a:t>Uma antena é instalada fora da residência, fornecendo conectividade com ou sem fio para dispositivos na casa.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5" y="798944"/>
            <a:ext cx="4762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11454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sz="40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1.8 Segurança de rede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959220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123043" cy="757551"/>
          </a:xfrm>
        </p:spPr>
        <p:txBody>
          <a:bodyPr/>
          <a:lstStyle/>
          <a:p>
            <a:pPr rtl="0"/>
            <a:r>
              <a:rPr sz="1600" lang="pt-BR"/>
              <a:t>Segurança de rede</a:t>
            </a:r>
            <a:br>
              <a:rPr lang="en-US" altLang="en-US" dirty="0"/>
            </a:br>
            <a:r>
              <a:rPr lang="pt-BR"/>
              <a:t>Ameaças à segurança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86792" y="361277"/>
            <a:ext cx="3673429" cy="3811173"/>
          </a:xfrm>
        </p:spPr>
        <p:txBody>
          <a:bodyPr/>
          <a:lstStyle/>
          <a:p>
            <a:pPr lvl="1" rtl="0"/>
            <a:r>
              <a:rPr sz="1600" lang="pt-BR"/>
              <a:t>A segurança de rede é parte integrante da rede, independentemente do tamanho dela.</a:t>
            </a:r>
          </a:p>
          <a:p>
            <a:pPr lvl="1" rtl="0"/>
            <a:r>
              <a:rPr sz="1600" lang="pt-BR"/>
              <a:t>A segurança da rede implementada deve levar em consideração o ambiente ao proteger os dados, mas ainda permitir a qualidade de serviço esperada da rede.</a:t>
            </a:r>
          </a:p>
          <a:p>
            <a:pPr lvl="1" rtl="0"/>
            <a:r>
              <a:rPr sz="1600" lang="pt-BR"/>
              <a:t>Proteger uma rede envolve muitos protocolos, tecnologias, dispositivos, ferramentas e técnicas para proteger dados e reduzir ameaças.</a:t>
            </a:r>
          </a:p>
          <a:p>
            <a:pPr lvl="1" rtl="0"/>
            <a:r>
              <a:rPr sz="1600" lang="pt-BR"/>
              <a:t>Vetores de ameaça podem ser internos ou externos.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3" y="1322721"/>
            <a:ext cx="4864429" cy="2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0089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123043" cy="757551"/>
          </a:xfrm>
        </p:spPr>
        <p:txBody>
          <a:bodyPr/>
          <a:lstStyle/>
          <a:p>
            <a:pPr rtl="0"/>
            <a:r>
              <a:rPr sz="1600" lang="pt-BR"/>
              <a:t>Segurança de rede</a:t>
            </a:r>
            <a:br>
              <a:rPr lang="en-US" altLang="en-US" dirty="0"/>
            </a:br>
            <a:r>
              <a:rPr lang="pt-BR"/>
              <a:t>Ameaças à segurança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10592" y="277856"/>
            <a:ext cx="3673429" cy="4344944"/>
          </a:xfrm>
        </p:spPr>
        <p:txBody>
          <a:bodyPr/>
          <a:lstStyle/>
          <a:p>
            <a:pPr marL="142875" lvl="1" indent="0" rtl="0">
              <a:buNone/>
            </a:pPr>
            <a:r>
              <a:rPr sz="1600" lang="pt-BR"/>
              <a:t>Ameaças externas:</a:t>
            </a:r>
          </a:p>
          <a:p>
            <a:pPr lvl="2" rtl="0"/>
            <a:r>
              <a:rPr sz="1600" lang="pt-BR"/>
              <a:t>Vírus, worms e cavalos de Troia</a:t>
            </a:r>
          </a:p>
          <a:p>
            <a:pPr lvl="2" rtl="0"/>
            <a:r>
              <a:rPr sz="1600" lang="pt-BR"/>
              <a:t>Spyware e adware</a:t>
            </a:r>
          </a:p>
          <a:p>
            <a:pPr lvl="2" rtl="0"/>
            <a:r>
              <a:rPr sz="1600" lang="pt-BR"/>
              <a:t>Ataques de dia zero</a:t>
            </a:r>
          </a:p>
          <a:p>
            <a:pPr lvl="2" rtl="0"/>
            <a:r>
              <a:rPr sz="1600" lang="pt-BR"/>
              <a:t>Ataques de Ator Ameaça</a:t>
            </a:r>
          </a:p>
          <a:p>
            <a:pPr lvl="2" rtl="0"/>
            <a:r>
              <a:rPr sz="1600" lang="pt-BR"/>
              <a:t>Ataques de negação de serviço</a:t>
            </a:r>
          </a:p>
          <a:p>
            <a:pPr lvl="2" rtl="0"/>
            <a:r>
              <a:rPr sz="1600" lang="pt-BR"/>
              <a:t>Interceptação e roubo de dados</a:t>
            </a:r>
          </a:p>
          <a:p>
            <a:pPr lvl="2" rtl="0"/>
            <a:r>
              <a:rPr sz="1600" lang="pt-BR"/>
              <a:t>Roubo de identidade</a:t>
            </a:r>
          </a:p>
          <a:p>
            <a:pPr lvl="1"/>
            <a:endParaRPr lang="en-CA" altLang="en-US" sz="1600" dirty="0"/>
          </a:p>
          <a:p>
            <a:pPr marL="142875" lvl="1" indent="0" rtl="0">
              <a:buNone/>
            </a:pPr>
            <a:r>
              <a:rPr sz="1600" lang="pt-BR"/>
              <a:t>Ameaças internas:</a:t>
            </a:r>
          </a:p>
          <a:p>
            <a:pPr lvl="2" rtl="0"/>
            <a:r>
              <a:rPr sz="1600" lang="pt-BR"/>
              <a:t>dispositivos perdidos ou roubados</a:t>
            </a:r>
          </a:p>
          <a:p>
            <a:pPr lvl="2" rtl="0"/>
            <a:r>
              <a:rPr sz="1600" lang="pt-BR"/>
              <a:t>uso indevido acidental por funcionários</a:t>
            </a:r>
          </a:p>
          <a:p>
            <a:pPr lvl="2" rtl="0"/>
            <a:r>
              <a:rPr sz="1600" lang="pt-BR"/>
              <a:t>funcionários maliciosos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3" y="1322721"/>
            <a:ext cx="4864429" cy="2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8414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261426" cy="757551"/>
          </a:xfrm>
        </p:spPr>
        <p:txBody>
          <a:bodyPr/>
          <a:lstStyle/>
          <a:p>
            <a:pPr rtl="0"/>
            <a:r>
              <a:rPr sz="1600" lang="pt-BR"/>
              <a:t>Segurança de rede</a:t>
            </a:r>
            <a:br>
              <a:rPr lang="en-US" altLang="en-US" dirty="0"/>
            </a:br>
            <a:r>
              <a:rPr lang="pt-BR"/>
              <a:t>Soluções de Segurança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0" y="917690"/>
            <a:ext cx="4410247" cy="3114446"/>
          </a:xfrm>
        </p:spPr>
        <p:txBody>
          <a:bodyPr/>
          <a:lstStyle/>
          <a:p>
            <a:pPr marL="0" indent="0" rtl="0">
              <a:buNone/>
            </a:pPr>
            <a:r>
              <a:rPr sz="1600" lang="pt-BR"/>
              <a:t>A segurança deve ser implementada em várias camadas, com uso de mais de uma solução.</a:t>
            </a:r>
          </a:p>
          <a:p>
            <a:pPr marL="0" indent="0" rtl="0">
              <a:buNone/>
            </a:pPr>
            <a:r>
              <a:rPr sz="1600" lang="pt-BR"/>
              <a:t>Componentes de segurança da rede doméstica ou da pequena empresa:</a:t>
            </a:r>
          </a:p>
          <a:p>
            <a:pPr lvl="2" rtl="0"/>
            <a:r>
              <a:rPr sz="1600" lang="pt-BR"/>
              <a:t>O software antivírus e antispyware deve ser instalado nos dispositivos finais.</a:t>
            </a:r>
          </a:p>
          <a:p>
            <a:pPr lvl="2" rtl="0"/>
            <a:r>
              <a:rPr sz="1600" lang="pt-BR"/>
              <a:t>Filtragem de firewall usada para bloquear o acesso não autorizado à rede.</a:t>
            </a:r>
          </a:p>
          <a:p>
            <a:pPr marL="142875" lvl="1" indent="0">
              <a:buNone/>
            </a:pPr>
            <a:endParaRPr lang="en-CA" altLang="en-US" sz="1600" dirty="0"/>
          </a:p>
          <a:p>
            <a:pPr marL="261937" lvl="2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" y="880746"/>
            <a:ext cx="4261427" cy="35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78583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3641769" cy="757551"/>
          </a:xfrm>
        </p:spPr>
        <p:txBody>
          <a:bodyPr/>
          <a:lstStyle/>
          <a:p>
            <a:pPr rtl="0"/>
            <a:r>
              <a:rPr sz="1600" lang="pt-BR"/>
              <a:t>Segurança de rede</a:t>
            </a:r>
            <a:br>
              <a:rPr lang="en-US" altLang="en-US" dirty="0"/>
            </a:br>
            <a:r>
              <a:rPr lang="pt-BR"/>
              <a:t>Soluções de Segurança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311537" y="1032933"/>
            <a:ext cx="4744914" cy="3166997"/>
          </a:xfrm>
        </p:spPr>
        <p:txBody>
          <a:bodyPr/>
          <a:lstStyle/>
          <a:p>
            <a:pPr marL="142875" lvl="1" indent="0" rtl="0">
              <a:buNone/>
            </a:pPr>
            <a:r>
              <a:rPr sz="1600" lang="pt-BR"/>
              <a:t>As redes maiores têm requisitos de segurança adicionais:</a:t>
            </a:r>
          </a:p>
          <a:p>
            <a:pPr lvl="2" rtl="0"/>
            <a:r>
              <a:rPr sz="1600" lang="pt-BR"/>
              <a:t>Sistema de firewall dedicado</a:t>
            </a:r>
          </a:p>
          <a:p>
            <a:pPr lvl="2" rtl="0"/>
            <a:r>
              <a:rPr sz="1600" lang="pt-BR"/>
              <a:t>ACLs (Access control lists, listas de controle de acesso) </a:t>
            </a:r>
          </a:p>
          <a:p>
            <a:pPr lvl="2" rtl="0"/>
            <a:r>
              <a:rPr sz="1600" lang="pt-BR"/>
              <a:t>IPS (Intrusion prevention systems, sistemas de prevenção de intrusão)</a:t>
            </a:r>
          </a:p>
          <a:p>
            <a:pPr lvl="2" rtl="0"/>
            <a:r>
              <a:rPr sz="1600" lang="pt-BR"/>
              <a:t>Redes privadas virtuais (VPN)</a:t>
            </a:r>
          </a:p>
          <a:p>
            <a:pPr marL="142875" lvl="1" indent="0" rtl="0">
              <a:buNone/>
            </a:pPr>
            <a:r>
              <a:rPr sz="1600" lang="pt-BR"/>
              <a:t>O estudo da segurança de rede começa com um entendimento claro da infra-estrutura de comutação e roteamento subjacente.</a:t>
            </a:r>
          </a:p>
          <a:p>
            <a:pPr marL="261937" lvl="2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943570"/>
            <a:ext cx="4223989" cy="34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47440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sz="4000"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1.9 O profissional de TI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3095686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371956" cy="965772"/>
          </a:xfrm>
        </p:spPr>
        <p:txBody>
          <a:bodyPr/>
          <a:lstStyle/>
          <a:p>
            <a:pPr rtl="0"/>
            <a:r>
              <a:rPr sz="1600" lang="pt-BR"/>
              <a:t>A </a:t>
            </a:r>
            <a:br>
              <a:rPr lang="en-US" altLang="en-US" dirty="0"/>
            </a:br>
            <a:r>
              <a:rPr lang="pt-BR"/>
              <a:t>CCNA</a:t>
            </a:r>
            <a:r>
              <a:rPr sz="1600" lang="pt-BR"/>
              <a:t>profissional de TI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59505" y="366990"/>
            <a:ext cx="3684495" cy="4272700"/>
          </a:xfrm>
        </p:spPr>
        <p:txBody>
          <a:bodyPr/>
          <a:lstStyle/>
          <a:p>
            <a:pPr marL="142875" lvl="1" indent="0" rtl="0">
              <a:buNone/>
            </a:pPr>
            <a:r>
              <a:rPr lang="pt-BR"/>
              <a:t>A certificação Cisco Certified Network Associate (CCNA):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/>
              <a:t>demonstra que você tem um conhecimento de tecnologias fundamentais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/>
              <a:t>garante que você permaneça relevante com as habilidades necessárias para a adoção de tecnologias de próxima geração.</a:t>
            </a:r>
          </a:p>
          <a:p>
            <a:pPr marL="142875" lvl="1" indent="0" rtl="0">
              <a:buNone/>
            </a:pPr>
            <a:r>
              <a:rPr lang="pt-BR"/>
              <a:t>O novo foco da CCNA: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/>
              <a:t>Tópicos de base e segurança de IP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/>
              <a:t>Wireless, virtualização, automação e programação de rede. </a:t>
            </a:r>
          </a:p>
          <a:p>
            <a:pPr marL="142875" lvl="1" indent="0" rtl="0">
              <a:buNone/>
            </a:pPr>
            <a:r>
              <a:rPr lang="pt-BR"/>
              <a:t>Novas certificações DevNet nos níveis de associado, especialista e profissional para validar as habilidades de desenvolvimento de software.</a:t>
            </a:r>
          </a:p>
          <a:p>
            <a:pPr marL="142875" lvl="1" indent="0" rtl="0">
              <a:buNone/>
            </a:pPr>
            <a:r>
              <a:rPr lang="pt-BR"/>
              <a:t>A certificação especializada valida suas habilidades de acordo com seu papel e interesses profissionais.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277993"/>
            <a:ext cx="5371956" cy="2450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0265221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556169" cy="926016"/>
          </a:xfrm>
        </p:spPr>
        <p:txBody>
          <a:bodyPr/>
          <a:lstStyle/>
          <a:p>
            <a:pPr rtl="0"/>
            <a:r>
              <a:rPr sz="1600" lang="pt-BR"/>
              <a:t>Os</a:t>
            </a:r>
            <a:r>
              <a:rPr lang="pt-BR"/>
              <a:t>trabalhos derede profissionais de</a:t>
            </a:r>
            <a:r>
              <a:rPr sz="1600" lang="pt-BR"/>
              <a:t>TI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773596" y="1238214"/>
            <a:ext cx="4043083" cy="2626311"/>
          </a:xfrm>
        </p:spPr>
        <p:txBody>
          <a:bodyPr/>
          <a:lstStyle/>
          <a:p>
            <a:pPr marL="0" indent="0" rtl="0">
              <a:buNone/>
            </a:pPr>
            <a:r>
              <a:rPr lang="pt-BR"/>
              <a:t>Em </a:t>
            </a:r>
            <a:r>
              <a:rPr lang="pt-BR">
                <a:hlinkClick r:id="rId3"/>
              </a:rPr>
              <a:t>www.netacad.com</a:t>
            </a:r>
            <a:r>
              <a:rPr lang="pt-BR"/>
              <a:t> você pode clicar no menu Carreiras e, em seguida, selecionar Oportunidades de emprego. </a:t>
            </a:r>
          </a:p>
          <a:p>
            <a:pPr lvl="1" rtl="0"/>
            <a:r>
              <a:rPr sz="1600" lang="pt-BR"/>
              <a:t>Encontre oportunidades de emprego usando o Talent Bridge Matching Engine.</a:t>
            </a:r>
          </a:p>
          <a:p>
            <a:pPr lvl="1" rtl="0"/>
            <a:r>
              <a:rPr sz="1600" lang="pt-BR"/>
              <a:t>Procure empregos na Cisco, parceiros e distribuidores da Cisco que procuram alunos e ex-alunos da Cisco Networking Academy.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4" y="1238214"/>
            <a:ext cx="4643037" cy="29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81346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479523" cy="1022595"/>
          </a:xfrm>
        </p:spPr>
        <p:txBody>
          <a:bodyPr/>
          <a:lstStyle/>
          <a:p>
            <a:pPr rtl="0"/>
            <a:r>
              <a:rPr sz="1600" lang="pt-BR"/>
              <a:t>O profissional de TI</a:t>
            </a:r>
            <a:br>
              <a:rPr lang="en-US" altLang="en-US" dirty="0"/>
            </a:br>
            <a:r>
              <a:rPr lang="pt-BR"/>
              <a:t>Laboratório - Pesquisando oportunidades de trabalho em TI e redes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549" y="914401"/>
            <a:ext cx="8853286" cy="16573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rtl="0">
              <a:buNone/>
            </a:pPr>
            <a:r>
              <a:rPr lang="pt-BR"/>
              <a:t>Neste laboratório, você completará os seguintes objetivos:</a:t>
            </a:r>
          </a:p>
          <a:p>
            <a:pPr lvl="1" rtl="0"/>
            <a:r>
              <a:rPr lang="pt-BR"/>
              <a:t>Pesquisar oportunidades de trabalho</a:t>
            </a:r>
          </a:p>
          <a:p>
            <a:pPr lvl="1" rtl="0"/>
            <a:r>
              <a:rPr lang="pt-BR"/>
              <a:t>Refletir sobre a pesquisa</a:t>
            </a:r>
          </a:p>
        </p:txBody>
      </p:sp>
    </p:spTree>
    <p:extLst>
      <p:ext uri="{BB962C8B-B14F-4D97-AF65-F5344CB8AC3E}">
        <p14:creationId xmlns:p14="http://schemas.microsoft.com/office/powerpoint/2010/main" val="187400277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568207"/>
          </a:xfrm>
        </p:spPr>
        <p:txBody>
          <a:bodyPr/>
          <a:lstStyle/>
          <a:p>
            <a:pPr eaLnBrk="1" hangingPunct="1" rtl="0"/>
            <a:r>
              <a:rPr lang="pt-BR"/>
              <a:t>Módulo 1: Atividades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36631" y="609600"/>
            <a:ext cx="8695135" cy="348414"/>
          </a:xfrm>
        </p:spPr>
        <p:txBody>
          <a:bodyPr/>
          <a:lstStyle/>
          <a:p>
            <a:pPr marL="0" indent="0" rtl="0">
              <a:spcBef>
                <a:spcPct val="30000"/>
              </a:spcBef>
              <a:buNone/>
            </a:pPr>
            <a:r>
              <a:rPr lang="pt-BR"/>
              <a:t>Quais atividades estão associadas a este módulo?</a:t>
            </a: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737860"/>
              </p:ext>
            </p:extLst>
          </p:nvPr>
        </p:nvGraphicFramePr>
        <p:xfrm>
          <a:off x="369489" y="988376"/>
          <a:ext cx="8229418" cy="2862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382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200" lang="pt-BR"/>
                        <a:t>Nº da página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200" lang="pt-BR"/>
                        <a:t>Tipo de atividade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200" lang="pt-BR"/>
                        <a:t>Nome da atividade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200" lang="pt-BR"/>
                        <a:t>Opcional?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1.0.3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Vídeo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Baixe e Instale o 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>
                          <a:solidFill>
                            <a:schemeClr val="tx1"/>
                          </a:solidFill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63025291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1.0.4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Vídeo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Começando no Cisco 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>
                          <a:solidFill>
                            <a:schemeClr val="tx1"/>
                          </a:solidFill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41565531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1.0.5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Packet Tracer - Modo Físico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Exploração de modo lógico e físico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>
                          <a:solidFill>
                            <a:schemeClr val="tx1"/>
                          </a:solidFill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27065451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1.1.2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Vídeo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A experiência de aprendizado do Cisco Networking Academy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1.2.6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Componentes de rede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39725069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1.3.3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Representações e topologias de rede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14984366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1.4.5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Tipos comuns </a:t>
                      </a:r>
                      <a:r>
                        <a:rPr sz="1100" baseline="0" lang="pt-BR"/>
                        <a:t>de redes</a:t>
                      </a:r>
                      <a:r>
                        <a:rPr sz="1100" lang="pt-BR"/>
                        <a:t>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false" sz="1100" u="none" strike="noStrike" kern="1200" cap="none" spc="0" normalizeH="false" baseline="0" lang="pt-BR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74708435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1.5.5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Vídeo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Baixe e Instale o 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100" lang="pt-BR"/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1.5.6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Vídeo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Começando no Cisco 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false" sz="1100" u="none" strike="noStrike" kern="1200" cap="none" spc="0" normalizeH="false" baseline="0" lang="pt-BR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61252496"/>
                  </a:ext>
                </a:extLst>
              </a:tr>
              <a:tr h="267108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1.5.7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Representação da Rede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false" sz="1100" u="none" strike="noStrike" kern="1200" cap="none" spc="0" normalizeH="false" baseline="0" lang="pt-BR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479234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94653849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rtl="0"/>
            <a:r>
              <a:rPr lang="pt-BR">
                <a:solidFill>
                  <a:schemeClr val="accent5">
                    <a:lumMod val="40000"/>
                    <a:lumOff val="60000"/>
                  </a:schemeClr>
                </a:solidFill>
              </a:rPr>
              <a:t>1.10 - Módulo Prática e Quiz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092166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556169" cy="757551"/>
          </a:xfrm>
        </p:spPr>
        <p:txBody>
          <a:bodyPr/>
          <a:lstStyle/>
          <a:p>
            <a:pPr rtl="0"/>
            <a:r>
              <a:rPr sz="1600" lang="pt-BR"/>
              <a:t>Módulo Prática e Quiz</a:t>
            </a:r>
            <a:br>
              <a:rPr lang="en-US" altLang="en-US" dirty="0"/>
            </a:br>
            <a:r>
              <a:rPr lang="pt-BR"/>
              <a:t>O que aprendi neste módulo?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0" y="801475"/>
            <a:ext cx="8840141" cy="3576411"/>
          </a:xfrm>
        </p:spPr>
        <p:txBody>
          <a:bodyPr/>
          <a:lstStyle/>
          <a:p>
            <a:pPr lvl="2" rtl="0"/>
            <a:r>
              <a:rPr sz="1600" lang="pt-BR"/>
              <a:t>Através do uso de redes, estamos conectados como nunca antes.</a:t>
            </a:r>
          </a:p>
          <a:p>
            <a:pPr lvl="2" rtl="0"/>
            <a:r>
              <a:rPr sz="1600" lang="pt-BR"/>
              <a:t>Todos os computadores que estão conectados a uma rede e participam diretamente da comunicação em rede são classificados como hosts.</a:t>
            </a:r>
          </a:p>
          <a:p>
            <a:pPr lvl="2" rtl="0"/>
            <a:r>
              <a:rPr sz="1600" lang="pt-BR"/>
              <a:t>Os diagramas de redes geralmente usam símbolos para representar os diferentes dispositivos e conexões que compõem uma rede. </a:t>
            </a:r>
          </a:p>
          <a:p>
            <a:pPr lvl="2" rtl="0"/>
            <a:r>
              <a:rPr sz="1600" lang="pt-BR"/>
              <a:t>Um diagrama fornece uma maneira fácil de entender como os dispositivos se conectam em uma rede grande.</a:t>
            </a:r>
          </a:p>
          <a:p>
            <a:pPr lvl="2" rtl="0"/>
            <a:r>
              <a:rPr sz="1600" lang="pt-BR"/>
              <a:t>Os dois tipos de infraestruturas de rede são as redes locais (LANs) e as redes de longa distância (WANs).</a:t>
            </a:r>
          </a:p>
          <a:p>
            <a:pPr lvl="2" rtl="0"/>
            <a:r>
              <a:rPr sz="1600" lang="pt-BR"/>
              <a:t>As conexões à Internet SOHO incluem telefone a cabo, DSL, celular, satélite e dial-up. </a:t>
            </a:r>
          </a:p>
          <a:p>
            <a:pPr lvl="2" rtl="0"/>
            <a:r>
              <a:rPr sz="1600" lang="pt-BR"/>
              <a:t>As conexões de internet de negócios incluem Linha Leased Dedicated, Metro Ethernet, Business DSL e Satellite.</a:t>
            </a:r>
          </a:p>
        </p:txBody>
      </p:sp>
    </p:spTree>
    <p:extLst>
      <p:ext uri="{BB962C8B-B14F-4D97-AF65-F5344CB8AC3E}">
        <p14:creationId xmlns:p14="http://schemas.microsoft.com/office/powerpoint/2010/main" val="3792951178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1"/>
            <a:ext cx="9056451" cy="688258"/>
          </a:xfrm>
        </p:spPr>
        <p:txBody>
          <a:bodyPr/>
          <a:lstStyle/>
          <a:p>
            <a:pPr rtl="0"/>
            <a:r>
              <a:rPr sz="1600" lang="pt-BR"/>
              <a:t>Módulo Prática e Quiz</a:t>
            </a:r>
            <a:br>
              <a:rPr lang="en-US" altLang="en-US" dirty="0"/>
            </a:br>
            <a:r>
              <a:rPr lang="pt-BR"/>
              <a:t>O que aprendi neste módulo?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688260"/>
            <a:ext cx="9056451" cy="3891556"/>
          </a:xfrm>
        </p:spPr>
        <p:txBody>
          <a:bodyPr/>
          <a:lstStyle/>
          <a:p>
            <a:pPr lvl="2" rtl="0"/>
            <a:r>
              <a:rPr sz="1600" lang="pt-BR"/>
              <a:t>Arquitetura de rede refere-se às tecnologias que suportam a infraestrutura e os serviços e regras ou protocolos programados que movem dados pela rede.</a:t>
            </a:r>
          </a:p>
          <a:p>
            <a:pPr lvl="2" rtl="0"/>
            <a:r>
              <a:rPr sz="1600" lang="pt-BR"/>
              <a:t>Existem quatro características básicas da arquitetura de rede: Tolerância a falhas, Escalabilidade, Qualidade de Serviço (QoS) e Segurança.</a:t>
            </a:r>
          </a:p>
          <a:p>
            <a:pPr lvl="2" rtl="0"/>
            <a:r>
              <a:rPr sz="1600" lang="pt-BR"/>
              <a:t>Tendências recentes de rede que afetam organizações e consumidores: Traga seu próprio dispositivo (BYOD), colaboração on-line, comunicações de vídeo e computação em nuvem.</a:t>
            </a:r>
          </a:p>
          <a:p>
            <a:pPr lvl="2" rtl="0"/>
            <a:r>
              <a:rPr sz="1600" lang="pt-BR"/>
              <a:t>Existem várias ameaças externas e internas comuns às redes.</a:t>
            </a:r>
          </a:p>
          <a:p>
            <a:pPr lvl="2" rtl="0"/>
            <a:r>
              <a:rPr sz="1600" lang="pt-BR"/>
              <a:t>Redes maiores e redes corporativas usam antivírus, antispyware e filtragem por firewall, mas também têm outros requisitos de segurança: sistemas de firewall dedicados, listas de controle de acesso (ACL), sistemas de prevenção de intrusões (IPS) e redes privadas virtuais (VPN)</a:t>
            </a:r>
          </a:p>
          <a:p>
            <a:pPr lvl="2" rtl="0"/>
            <a:r>
              <a:rPr sz="1600" lang="pt-BR"/>
              <a:t>A certificação Cisco Certified Network Associate (CCNA) demonstra seu conhecimento sobre tecnologias fundamentais.</a:t>
            </a:r>
          </a:p>
        </p:txBody>
      </p:sp>
    </p:spTree>
    <p:extLst>
      <p:ext uri="{BB962C8B-B14F-4D97-AF65-F5344CB8AC3E}">
        <p14:creationId xmlns:p14="http://schemas.microsoft.com/office/powerpoint/2010/main" val="354844525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 rtl="0"/>
            <a:r>
              <a:rPr sz="1400" lang="pt-BR">
                <a:latin typeface="Arial" charset="0"/>
              </a:rPr>
              <a:t>Módulo 1: </a:t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Novos termos e comandos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144463" y="798513"/>
          <a:ext cx="8853486" cy="392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lang="pt-BR">
                          <a:solidFill>
                            <a:schemeClr val="tx1"/>
                          </a:solidFill>
                          <a:latin typeface="+mn-lt"/>
                        </a:rPr>
                        <a:t>Peer-to-Peer</a:t>
                      </a: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 Compartilhamento de arquivos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Small Office/Home Office ou SOHO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Redes médias a grandes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Servidor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Cliente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Rede Peer-to-Peer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Dispositivo final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Dispositivo intermediário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Meio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Placa de rede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Porta Física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Interface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b="false" baseline="0" lang="pt-BR">
                          <a:solidFill>
                            <a:schemeClr val="tx1"/>
                          </a:solidFill>
                          <a:latin typeface="+mn-lt"/>
                        </a:rPr>
                        <a:t>Diagrama de topologia física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Diagrama de topologia lógica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 (Local Area Network, Rede local)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Rede de longa distância (WAN)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Internet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Intranet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Extranet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Internet </a:t>
                      </a: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ISP (Internet service provider, provedor de Internet)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Redes convergidas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Arquitetura de rede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Rede tolerante a falhas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Packet-switched network (rede com switch de pacotes)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Rede de switch de circuitos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Rede escalável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Qualidade de serviço (QoS)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Largura de banda da rede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Traga </a:t>
                      </a: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seu próprio dispositivo (BYOD)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Colaboração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Computação em nuvem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Nuvens privadas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Nuvens híbridas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Nuvens públicas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Nuvens personalizadas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center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Tecnologia residencial inteligente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Rede powerline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Provedor de Internet Sem Fio (WISP)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sz="1400" b="false" kern="1200" baseline="0" lang="pt-BR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Arquitetura de rede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497809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568207"/>
          </a:xfrm>
        </p:spPr>
        <p:txBody>
          <a:bodyPr/>
          <a:lstStyle/>
          <a:p>
            <a:pPr eaLnBrk="1" hangingPunct="1" rtl="0"/>
            <a:r>
              <a:rPr lang="pt-BR"/>
              <a:t>Módulo 1: Atividades (Cont.)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36631" y="609600"/>
            <a:ext cx="8695135" cy="348414"/>
          </a:xfrm>
        </p:spPr>
        <p:txBody>
          <a:bodyPr/>
          <a:lstStyle/>
          <a:p>
            <a:pPr marL="0" indent="0" rtl="0">
              <a:spcBef>
                <a:spcPct val="30000"/>
              </a:spcBef>
              <a:buNone/>
            </a:pPr>
            <a:r>
              <a:rPr lang="pt-BR"/>
              <a:t>Quais atividades estão associadas a este módulo?</a:t>
            </a: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6665636"/>
              </p:ext>
            </p:extLst>
          </p:nvPr>
        </p:nvGraphicFramePr>
        <p:xfrm>
          <a:off x="369489" y="988376"/>
          <a:ext cx="8229418" cy="1751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382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200" lang="pt-BR"/>
                        <a:t>Nº da página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200" lang="pt-BR"/>
                        <a:t>Tipo de atividade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200" lang="pt-BR"/>
                        <a:t>Nome da atividade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sz="1200" lang="pt-BR"/>
                        <a:t>Opcional?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108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1.6.6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Redes confiáveis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false" sz="1100" u="none" strike="noStrike" kern="1200" cap="none" spc="0" normalizeH="false" baseline="0" lang="pt-BR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1.7.5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Vídeo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Cisco WebEx para </a:t>
                      </a:r>
                      <a:r>
                        <a:rPr sz="1100" baseline="0" lang="pt-BR"/>
                        <a:t>Equipes</a:t>
                      </a:r>
                      <a:r>
                        <a:rPr sz="1100" lang="pt-BR"/>
                        <a:t>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false" sz="1100" u="none" strike="noStrike" kern="1200" cap="none" spc="0" normalizeH="false" baseline="0" lang="pt-BR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1.7.10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Tendências das redes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false" sz="1100" u="none" strike="noStrike" kern="1200" cap="none" spc="0" normalizeH="false" baseline="0" lang="pt-BR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0909535"/>
                  </a:ext>
                </a:extLst>
              </a:tr>
              <a:tr h="236179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1.8.3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Verifique seu entendimento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Segurança da rede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false" sz="1100" u="none" strike="noStrike" kern="1200" cap="none" spc="0" normalizeH="false" baseline="0" lang="pt-BR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64881506"/>
                  </a:ext>
                </a:extLst>
              </a:tr>
              <a:tr h="237247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1.9.3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Laboratório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Pesquisa de oportunidades de emprego em TI e rede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false" sz="1100" u="none" strike="noStrike" kern="1200" cap="none" spc="0" normalizeH="false" baseline="0" lang="pt-BR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01172460"/>
                  </a:ext>
                </a:extLst>
              </a:tr>
              <a:tr h="237247">
                <a:tc>
                  <a:txBody>
                    <a:bodyPr/>
                    <a:lstStyle/>
                    <a:p>
                      <a:pPr algn="ctr" rtl="0"/>
                      <a:r>
                        <a:rPr sz="1100" lang="pt-BR"/>
                        <a:t>1.10.2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Teste do Módulo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100" lang="pt-BR"/>
                        <a:t>Questionário do módulo - Networking Today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false" sz="1100" b="false" i="false" u="none" strike="noStrike" kern="1200" cap="none" spc="0" normalizeH="false" baseline="0" lang="pt-BR">
                          <a:ln>
                            <a:noFill/>
                          </a:ln>
                          <a:solidFill>
                            <a:srgbClr val="58585B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Recomendado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65835424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68132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 xmlns:c15="http://schemas.microsoft.com/office/drawing/2012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/>
              <a:t>Módulo 1: Práticas recomendadas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sz="1600" lang="pt-BR"/>
              <a:t>Antes de ensinar o Módulo 1, o instrutor deve: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sz="1600" lang="pt-BR"/>
              <a:t>Revise as atividades e avaliações para este módulo.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sz="1600" lang="pt-BR"/>
              <a:t>Tente incluir o máximo de perguntas possível para manter os alunos envolvidos durante a apresentação em sala de aula.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sz="1600" dirty="0"/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sz="1600" lang="pt-BR"/>
              <a:t>Tópico 1.1</a:t>
            </a:r>
          </a:p>
          <a:p>
            <a:pPr lvl="1" rtl="0"/>
            <a:r>
              <a:rPr sz="1600" lang="pt-BR"/>
              <a:t>Pergunte à turma:</a:t>
            </a:r>
          </a:p>
          <a:p>
            <a:pPr lvl="2" rtl="0"/>
            <a:r>
              <a:rPr sz="1600" lang="pt-BR"/>
              <a:t>O que não teríamos sem a internet? </a:t>
            </a:r>
          </a:p>
          <a:p>
            <a:pPr lvl="2" rtl="0"/>
            <a:r>
              <a:rPr sz="1600" lang="pt-BR"/>
              <a:t>O que será possível no futuro usando a rede como plataforma?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766135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7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1_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16036</TotalTime>
  <Words>5609</Words>
  <Application>Microsoft Office PowerPoint</Application>
  <PresentationFormat>On-screen Show (16:9)</PresentationFormat>
  <Paragraphs>880</Paragraphs>
  <Slides>74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CiscoSans</vt:lpstr>
      <vt:lpstr>CiscoSans ExtraLight</vt:lpstr>
      <vt:lpstr>Arial</vt:lpstr>
      <vt:lpstr>Calibri</vt:lpstr>
      <vt:lpstr>Wingdings</vt:lpstr>
      <vt:lpstr>Default Theme</vt:lpstr>
      <vt:lpstr>1_Default Theme</vt:lpstr>
      <vt:lpstr>Module 1: Networking Today</vt:lpstr>
      <vt:lpstr>Instructor Materials – Module 1 Planning Guide</vt:lpstr>
      <vt:lpstr>What to Expect in this Module</vt:lpstr>
      <vt:lpstr>What to Expect in this Module (Cont.)</vt:lpstr>
      <vt:lpstr>Check Your Understanding</vt:lpstr>
      <vt:lpstr>Packet Tracer Physical Mode Activities</vt:lpstr>
      <vt:lpstr>Module 1: Activities</vt:lpstr>
      <vt:lpstr>Module 1: Activities (Cont.)</vt:lpstr>
      <vt:lpstr>Module 1: Best Practices</vt:lpstr>
      <vt:lpstr>Module 1: Best Practices (Cont.)</vt:lpstr>
      <vt:lpstr>Module 1: Best Practices (Cont.)</vt:lpstr>
      <vt:lpstr>Module 1: Best Practices (Cont.)</vt:lpstr>
      <vt:lpstr>Module 1: Best Practices (Cont.)</vt:lpstr>
      <vt:lpstr>Module 1: Networking Today</vt:lpstr>
      <vt:lpstr>Module Objectives</vt:lpstr>
      <vt:lpstr>1.1 Networks Affect Our Lives</vt:lpstr>
      <vt:lpstr>PowerPoint Presentation</vt:lpstr>
      <vt:lpstr>Video – The Cisco Networking Academy Learning Experience</vt:lpstr>
      <vt:lpstr>Networking Today No Boundaries</vt:lpstr>
      <vt:lpstr>1.2 Network Components</vt:lpstr>
      <vt:lpstr>Network Components Host Roles</vt:lpstr>
      <vt:lpstr>Network Components Peer-to-Peer</vt:lpstr>
      <vt:lpstr>Network Components End Devices</vt:lpstr>
      <vt:lpstr>Network Components Intermediary Network Devices</vt:lpstr>
      <vt:lpstr>Network Components Network Media</vt:lpstr>
      <vt:lpstr>1.3 Network Representations and Topologies</vt:lpstr>
      <vt:lpstr>Network Representations and Topologies Network Representations</vt:lpstr>
      <vt:lpstr>Network Representations and Topologies Topology Diagrams</vt:lpstr>
      <vt:lpstr>1.4 Common Types of Networks</vt:lpstr>
      <vt:lpstr>Common Types of Networks Networks of Many Sizes</vt:lpstr>
      <vt:lpstr>Common Types of Networks LANs and WANs</vt:lpstr>
      <vt:lpstr>Common Types of Networks  LANs and WANs (cont.)</vt:lpstr>
      <vt:lpstr>Common Types of Networks The Internet</vt:lpstr>
      <vt:lpstr>Common Types of Networks Intranets and Extranets</vt:lpstr>
      <vt:lpstr>1.5 Internet Connections</vt:lpstr>
      <vt:lpstr>Internet Connections Internet Access Technologies</vt:lpstr>
      <vt:lpstr>Internet Connections Home and Small Office Internet Connections</vt:lpstr>
      <vt:lpstr>Internet Connections Businesses Internet Connections</vt:lpstr>
      <vt:lpstr>Internet Connections The Converging Network</vt:lpstr>
      <vt:lpstr>Internet Connections The Converging Network (Cont.)</vt:lpstr>
      <vt:lpstr>Internet Connections Video – Download and Install Packet Tracer</vt:lpstr>
      <vt:lpstr>Internet Connections Video – Getting Started in Cisco Packet Tracer</vt:lpstr>
      <vt:lpstr>Internet Connections Packet Tracer – Network Representation</vt:lpstr>
      <vt:lpstr>1.6 Reliable Networks</vt:lpstr>
      <vt:lpstr>Reliable Network Network Architecture</vt:lpstr>
      <vt:lpstr>Reliable Network Fault Tolerance</vt:lpstr>
      <vt:lpstr>Reliable Network Scalability</vt:lpstr>
      <vt:lpstr>Reliable Network Quality of Service</vt:lpstr>
      <vt:lpstr>Reliable Network Network Security</vt:lpstr>
      <vt:lpstr>1.7 Network Trends</vt:lpstr>
      <vt:lpstr>Network Trends Recent Trends</vt:lpstr>
      <vt:lpstr>Network Trends Bring Your Own Device</vt:lpstr>
      <vt:lpstr>Network Trends Online Collaboration</vt:lpstr>
      <vt:lpstr>Network Trends Video Communication</vt:lpstr>
      <vt:lpstr>Network Trends Video – Cisco WebEx for Huddles</vt:lpstr>
      <vt:lpstr>Network Trends Cloud Computing</vt:lpstr>
      <vt:lpstr>Network Trends Cloud Computing (Cont.)</vt:lpstr>
      <vt:lpstr>Network Trends Technology Trends in the Home</vt:lpstr>
      <vt:lpstr>Network Trends Powerline Networking</vt:lpstr>
      <vt:lpstr>Network Trends Wireless Broadband</vt:lpstr>
      <vt:lpstr>1.8 Network Security</vt:lpstr>
      <vt:lpstr>Network Security Security Threats</vt:lpstr>
      <vt:lpstr>Network Security Security Threats (Cont.)</vt:lpstr>
      <vt:lpstr>Network Security Security Solutions</vt:lpstr>
      <vt:lpstr>Network Security Security Solutions (Cont.)</vt:lpstr>
      <vt:lpstr>1.9 The IT Professional</vt:lpstr>
      <vt:lpstr>The IT Professional CCNA</vt:lpstr>
      <vt:lpstr>The IT Professional Networking Jobs</vt:lpstr>
      <vt:lpstr>The IT Professional Lab – Researching IT and Networking Job Opportunities </vt:lpstr>
      <vt:lpstr>1.10 Module Practice and Quiz </vt:lpstr>
      <vt:lpstr>Module Practice and Quiz What did I learn in this module?</vt:lpstr>
      <vt:lpstr>Module Practice and Quiz What did I learn in this module? (Cont.)</vt:lpstr>
      <vt:lpstr>Module 1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Jeff Luman -X (jluman - UNICON INC at Cisco)</cp:lastModifiedBy>
  <cp:revision>828</cp:revision>
  <dcterms:created xsi:type="dcterms:W3CDTF">2016-08-22T22:27:36Z</dcterms:created>
  <dcterms:modified xsi:type="dcterms:W3CDTF">2021-02-03T18:29:34Z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